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3"/>
  </p:notesMasterIdLst>
  <p:sldIdLst>
    <p:sldId id="266" r:id="rId5"/>
    <p:sldId id="282" r:id="rId6"/>
    <p:sldId id="257" r:id="rId7"/>
    <p:sldId id="267" r:id="rId8"/>
    <p:sldId id="269" r:id="rId9"/>
    <p:sldId id="268" r:id="rId10"/>
    <p:sldId id="270" r:id="rId11"/>
    <p:sldId id="271" r:id="rId12"/>
    <p:sldId id="272" r:id="rId13"/>
    <p:sldId id="273" r:id="rId14"/>
    <p:sldId id="274" r:id="rId15"/>
    <p:sldId id="275" r:id="rId16"/>
    <p:sldId id="279" r:id="rId17"/>
    <p:sldId id="280" r:id="rId18"/>
    <p:sldId id="281" r:id="rId19"/>
    <p:sldId id="276" r:id="rId20"/>
    <p:sldId id="278"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AEE504-7288-4EF9-A2B6-9A2BD1664D1F}" v="24" dt="2025-02-23T15:24:49.898"/>
  </p1510:revLst>
</p1510:revInfo>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rup Bag" userId="50c544b531b19592" providerId="LiveId" clId="{78AEE504-7288-4EF9-A2B6-9A2BD1664D1F}"/>
    <pc:docChg chg="modSld">
      <pc:chgData name="Abhirup Bag" userId="50c544b531b19592" providerId="LiveId" clId="{78AEE504-7288-4EF9-A2B6-9A2BD1664D1F}" dt="2025-02-23T15:24:49.898" v="23" actId="20577"/>
      <pc:docMkLst>
        <pc:docMk/>
      </pc:docMkLst>
      <pc:sldChg chg="modSp">
        <pc:chgData name="Abhirup Bag" userId="50c544b531b19592" providerId="LiveId" clId="{78AEE504-7288-4EF9-A2B6-9A2BD1664D1F}" dt="2025-02-23T15:24:49.898" v="23" actId="20577"/>
        <pc:sldMkLst>
          <pc:docMk/>
          <pc:sldMk cId="3612338760" sldId="280"/>
        </pc:sldMkLst>
        <pc:graphicFrameChg chg="mod">
          <ac:chgData name="Abhirup Bag" userId="50c544b531b19592" providerId="LiveId" clId="{78AEE504-7288-4EF9-A2B6-9A2BD1664D1F}" dt="2025-02-23T15:24:49.898" v="23" actId="20577"/>
          <ac:graphicFrameMkLst>
            <pc:docMk/>
            <pc:sldMk cId="3612338760" sldId="280"/>
            <ac:graphicFrameMk id="3" creationId="{C0D75093-473E-77E7-7C72-CA3267CB918D}"/>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E173DA-5BCB-4E1C-9FA5-EA9F8A227B11}" type="doc">
      <dgm:prSet loTypeId="urn:microsoft.com/office/officeart/2005/8/layout/hList9" loCatId="list" qsTypeId="urn:microsoft.com/office/officeart/2005/8/quickstyle/simple1" qsCatId="simple" csTypeId="urn:microsoft.com/office/officeart/2005/8/colors/colorful2" csCatId="colorful" phldr="1"/>
      <dgm:spPr/>
      <dgm:t>
        <a:bodyPr/>
        <a:lstStyle/>
        <a:p>
          <a:endParaRPr lang="en-IN"/>
        </a:p>
      </dgm:t>
    </dgm:pt>
    <dgm:pt modelId="{42F83936-35AC-474C-874F-3BB522786FDB}">
      <dgm:prSet phldrT="[Text]"/>
      <dgm:spPr>
        <a:solidFill>
          <a:srgbClr val="92D050"/>
        </a:solidFill>
      </dgm:spPr>
      <dgm:t>
        <a:bodyPr/>
        <a:lstStyle/>
        <a:p>
          <a:r>
            <a:rPr lang="en-US" dirty="0"/>
            <a:t>1</a:t>
          </a:r>
          <a:endParaRPr lang="en-IN" dirty="0"/>
        </a:p>
      </dgm:t>
    </dgm:pt>
    <dgm:pt modelId="{12C613BC-2187-4ADC-BDCA-995344E34BC0}" type="parTrans" cxnId="{8F2162B2-B4DF-4B04-BAF3-22D7C4B6CFD3}">
      <dgm:prSet/>
      <dgm:spPr/>
      <dgm:t>
        <a:bodyPr/>
        <a:lstStyle/>
        <a:p>
          <a:endParaRPr lang="en-IN"/>
        </a:p>
      </dgm:t>
    </dgm:pt>
    <dgm:pt modelId="{5468C2E1-DEE0-412C-A329-F12E551DB1F3}" type="sibTrans" cxnId="{8F2162B2-B4DF-4B04-BAF3-22D7C4B6CFD3}">
      <dgm:prSet/>
      <dgm:spPr/>
      <dgm:t>
        <a:bodyPr/>
        <a:lstStyle/>
        <a:p>
          <a:endParaRPr lang="en-IN"/>
        </a:p>
      </dgm:t>
    </dgm:pt>
    <dgm:pt modelId="{B80B46B7-3966-43D6-AE41-D3F44EC89795}">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Quantitative Information:</a:t>
          </a:r>
          <a:endParaRPr lang="en-IN" sz="2400" dirty="0">
            <a:latin typeface="Arial Rounded MT Bold" panose="020F0704030504030204" pitchFamily="34" charset="0"/>
          </a:endParaRPr>
        </a:p>
      </dgm:t>
    </dgm:pt>
    <dgm:pt modelId="{55DCCCCD-D08F-42F1-B233-6DFDE1B5EDB5}" type="parTrans" cxnId="{E6A8A4A6-41D8-4349-BBE9-9918341651C9}">
      <dgm:prSet/>
      <dgm:spPr/>
      <dgm:t>
        <a:bodyPr/>
        <a:lstStyle/>
        <a:p>
          <a:endParaRPr lang="en-IN"/>
        </a:p>
      </dgm:t>
    </dgm:pt>
    <dgm:pt modelId="{1D808DCB-8C86-4719-B39F-63B21759AEA5}" type="sibTrans" cxnId="{E6A8A4A6-41D8-4349-BBE9-9918341651C9}">
      <dgm:prSet/>
      <dgm:spPr/>
      <dgm:t>
        <a:bodyPr/>
        <a:lstStyle/>
        <a:p>
          <a:endParaRPr lang="en-IN"/>
        </a:p>
      </dgm:t>
    </dgm:pt>
    <dgm:pt modelId="{F5CE6747-27EB-407E-ADFE-E6C102EA40BE}">
      <dgm:prSet phldrT="[Text]"/>
      <dgm:spPr/>
      <dgm:t>
        <a:bodyPr anchor="t"/>
        <a:lstStyle/>
        <a:p>
          <a:pPr algn="just">
            <a:buFont typeface="Arial" panose="020B0604020202020204" pitchFamily="34" charset="0"/>
            <a:buChar char="•"/>
          </a:pPr>
          <a:r>
            <a:rPr lang="en-IN" b="0" i="0" dirty="0">
              <a:latin typeface="Arial Rounded MT Bold" panose="020F0704030504030204" pitchFamily="34" charset="0"/>
            </a:rPr>
            <a:t>Numerical, measurable data.</a:t>
          </a:r>
        </a:p>
        <a:p>
          <a:endParaRPr lang="en-IN" b="0" i="0" dirty="0">
            <a:latin typeface="Arial Rounded MT Bold" panose="020F0704030504030204" pitchFamily="34" charset="0"/>
          </a:endParaRPr>
        </a:p>
        <a:p>
          <a:pPr algn="l"/>
          <a:r>
            <a:rPr lang="en-IN" b="0" i="0" dirty="0">
              <a:latin typeface="Arial Rounded MT Bold" panose="020F0704030504030204" pitchFamily="34" charset="0"/>
            </a:rPr>
            <a:t>Focus: Performance metrics, statistics.</a:t>
          </a:r>
        </a:p>
        <a:p>
          <a:endParaRPr lang="en-IN" b="0" i="0" dirty="0">
            <a:latin typeface="Arial Rounded MT Bold" panose="020F0704030504030204" pitchFamily="34" charset="0"/>
          </a:endParaRPr>
        </a:p>
        <a:p>
          <a:r>
            <a:rPr lang="en-US" b="0" i="0" dirty="0">
              <a:highlight>
                <a:srgbClr val="FFFF00"/>
              </a:highlight>
              <a:latin typeface="Arial Rounded MT Bold" panose="020F0704030504030204" pitchFamily="34" charset="0"/>
            </a:rPr>
            <a:t>Examples: </a:t>
          </a:r>
          <a:r>
            <a:rPr lang="en-US" b="0" i="0" dirty="0">
              <a:latin typeface="Arial Rounded MT Bold" panose="020F0704030504030204" pitchFamily="34" charset="0"/>
            </a:rPr>
            <a:t>Minterm selectivity, access frequency.</a:t>
          </a:r>
          <a:endParaRPr lang="en-IN" dirty="0">
            <a:latin typeface="Arial Rounded MT Bold" panose="020F0704030504030204" pitchFamily="34" charset="0"/>
          </a:endParaRPr>
        </a:p>
      </dgm:t>
    </dgm:pt>
    <dgm:pt modelId="{A1685FEE-6F36-40ED-8B52-5AA470520829}" type="parTrans" cxnId="{EFD4B991-F1DD-425F-8716-C3EBC6C71381}">
      <dgm:prSet/>
      <dgm:spPr/>
      <dgm:t>
        <a:bodyPr/>
        <a:lstStyle/>
        <a:p>
          <a:endParaRPr lang="en-IN"/>
        </a:p>
      </dgm:t>
    </dgm:pt>
    <dgm:pt modelId="{EDB157DF-95F3-4FC2-8F45-E2569598C006}" type="sibTrans" cxnId="{EFD4B991-F1DD-425F-8716-C3EBC6C71381}">
      <dgm:prSet/>
      <dgm:spPr/>
      <dgm:t>
        <a:bodyPr/>
        <a:lstStyle/>
        <a:p>
          <a:endParaRPr lang="en-IN"/>
        </a:p>
      </dgm:t>
    </dgm:pt>
    <dgm:pt modelId="{1384BB45-C8E4-4F26-8AA2-ACCE720FE248}">
      <dgm:prSet phldrT="[Text]"/>
      <dgm:spPr>
        <a:solidFill>
          <a:srgbClr val="92D050"/>
        </a:solidFill>
      </dgm:spPr>
      <dgm:t>
        <a:bodyPr/>
        <a:lstStyle/>
        <a:p>
          <a:r>
            <a:rPr lang="en-US" dirty="0"/>
            <a:t>2</a:t>
          </a:r>
          <a:endParaRPr lang="en-IN" dirty="0"/>
        </a:p>
      </dgm:t>
    </dgm:pt>
    <dgm:pt modelId="{27993D38-FAC6-4849-8D95-82D81539AD65}" type="parTrans" cxnId="{D7D9F81E-4367-406E-84D1-ACCBD5BEBB39}">
      <dgm:prSet/>
      <dgm:spPr/>
      <dgm:t>
        <a:bodyPr/>
        <a:lstStyle/>
        <a:p>
          <a:endParaRPr lang="en-IN"/>
        </a:p>
      </dgm:t>
    </dgm:pt>
    <dgm:pt modelId="{A0861D1A-8E13-49AB-A6D9-CF1C044DD3D8}" type="sibTrans" cxnId="{D7D9F81E-4367-406E-84D1-ACCBD5BEBB39}">
      <dgm:prSet/>
      <dgm:spPr/>
      <dgm:t>
        <a:bodyPr/>
        <a:lstStyle/>
        <a:p>
          <a:endParaRPr lang="en-IN"/>
        </a:p>
      </dgm:t>
    </dgm:pt>
    <dgm:pt modelId="{E2050244-6AE9-4338-9FC2-D311D126D0FF}">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Qualitative Information:</a:t>
          </a:r>
          <a:endParaRPr lang="en-IN" sz="2400" dirty="0">
            <a:latin typeface="Arial Rounded MT Bold" panose="020F0704030504030204" pitchFamily="34" charset="0"/>
          </a:endParaRPr>
        </a:p>
      </dgm:t>
    </dgm:pt>
    <dgm:pt modelId="{95322495-0FA6-4FC4-BAC1-4D940BCA38AD}" type="parTrans" cxnId="{CD06DE1D-ACFF-45BB-9F90-99A3217BBC70}">
      <dgm:prSet/>
      <dgm:spPr/>
      <dgm:t>
        <a:bodyPr/>
        <a:lstStyle/>
        <a:p>
          <a:endParaRPr lang="en-IN"/>
        </a:p>
      </dgm:t>
    </dgm:pt>
    <dgm:pt modelId="{F678B0AA-8A0D-4280-BBA3-EC3A71CE8A0C}" type="sibTrans" cxnId="{CD06DE1D-ACFF-45BB-9F90-99A3217BBC70}">
      <dgm:prSet/>
      <dgm:spPr/>
      <dgm:t>
        <a:bodyPr/>
        <a:lstStyle/>
        <a:p>
          <a:endParaRPr lang="en-IN"/>
        </a:p>
      </dgm:t>
    </dgm:pt>
    <dgm:pt modelId="{00CDAF22-5FFF-4404-9F81-6981EADB9A1C}">
      <dgm:prSet phldrT="[Text]"/>
      <dgm:spPr>
        <a:solidFill>
          <a:schemeClr val="bg2">
            <a:lumMod val="10000"/>
            <a:lumOff val="90000"/>
            <a:alpha val="90000"/>
          </a:schemeClr>
        </a:solidFill>
      </dgm:spPr>
      <dgm:t>
        <a:bodyPr anchor="t"/>
        <a:lstStyle/>
        <a:p>
          <a:pPr algn="just">
            <a:buFont typeface="Arial" panose="020B0604020202020204" pitchFamily="34" charset="0"/>
            <a:buChar char="•"/>
          </a:pPr>
          <a:r>
            <a:rPr lang="en-IN" b="0" i="0" dirty="0">
              <a:latin typeface="Arial Rounded MT Bold" panose="020F0704030504030204" pitchFamily="34" charset="0"/>
            </a:rPr>
            <a:t>Descriptive, conceptual data.</a:t>
          </a:r>
        </a:p>
        <a:p>
          <a:endParaRPr lang="en-IN" b="0" i="0" dirty="0">
            <a:latin typeface="Arial Rounded MT Bold" panose="020F0704030504030204" pitchFamily="34" charset="0"/>
          </a:endParaRPr>
        </a:p>
        <a:p>
          <a:r>
            <a:rPr lang="en-IN" b="0" i="0" dirty="0">
              <a:latin typeface="Arial Rounded MT Bold" panose="020F0704030504030204" pitchFamily="34" charset="0"/>
            </a:rPr>
            <a:t>Focus: Design principles, trade-offs.</a:t>
          </a:r>
        </a:p>
        <a:p>
          <a:endParaRPr lang="en-IN" b="0" i="0" dirty="0">
            <a:latin typeface="Arial Rounded MT Bold" panose="020F0704030504030204" pitchFamily="34" charset="0"/>
          </a:endParaRPr>
        </a:p>
        <a:p>
          <a:r>
            <a:rPr lang="en-IN" b="0" i="0" dirty="0">
              <a:highlight>
                <a:srgbClr val="FFFF00"/>
              </a:highlight>
              <a:latin typeface="Arial Rounded MT Bold" panose="020F0704030504030204" pitchFamily="34" charset="0"/>
            </a:rPr>
            <a:t>Examples: </a:t>
          </a:r>
          <a:r>
            <a:rPr lang="en-IN" b="0" i="0" dirty="0">
              <a:latin typeface="Arial Rounded MT Bold" panose="020F0704030504030204" pitchFamily="34" charset="0"/>
            </a:rPr>
            <a:t>Completeness, minimality.</a:t>
          </a:r>
          <a:endParaRPr lang="en-IN" dirty="0">
            <a:latin typeface="Arial Rounded MT Bold" panose="020F0704030504030204" pitchFamily="34" charset="0"/>
          </a:endParaRPr>
        </a:p>
      </dgm:t>
    </dgm:pt>
    <dgm:pt modelId="{9CE12A8A-DD0D-43FD-B35C-5F0652DF87E0}" type="parTrans" cxnId="{F88887E0-C8A2-4765-8CFA-8A4CFCB603CD}">
      <dgm:prSet/>
      <dgm:spPr/>
      <dgm:t>
        <a:bodyPr/>
        <a:lstStyle/>
        <a:p>
          <a:endParaRPr lang="en-IN"/>
        </a:p>
      </dgm:t>
    </dgm:pt>
    <dgm:pt modelId="{6BD5555F-CA3F-45FD-AF56-0F47FC6BFE88}" type="sibTrans" cxnId="{F88887E0-C8A2-4765-8CFA-8A4CFCB603CD}">
      <dgm:prSet/>
      <dgm:spPr/>
      <dgm:t>
        <a:bodyPr/>
        <a:lstStyle/>
        <a:p>
          <a:endParaRPr lang="en-IN"/>
        </a:p>
      </dgm:t>
    </dgm:pt>
    <dgm:pt modelId="{C6BA6A3C-DE43-4B1F-958E-2549CFE337F3}" type="pres">
      <dgm:prSet presAssocID="{A2E173DA-5BCB-4E1C-9FA5-EA9F8A227B11}" presName="list" presStyleCnt="0">
        <dgm:presLayoutVars>
          <dgm:dir/>
          <dgm:animLvl val="lvl"/>
        </dgm:presLayoutVars>
      </dgm:prSet>
      <dgm:spPr/>
    </dgm:pt>
    <dgm:pt modelId="{B5222FFA-53C6-4403-8264-0C033D37ED07}" type="pres">
      <dgm:prSet presAssocID="{42F83936-35AC-474C-874F-3BB522786FDB}" presName="posSpace" presStyleCnt="0"/>
      <dgm:spPr/>
    </dgm:pt>
    <dgm:pt modelId="{301DBF8B-6BA6-4317-89A6-08BD70A0A9B3}" type="pres">
      <dgm:prSet presAssocID="{42F83936-35AC-474C-874F-3BB522786FDB}" presName="vertFlow" presStyleCnt="0"/>
      <dgm:spPr/>
    </dgm:pt>
    <dgm:pt modelId="{953CCFE0-DFD6-48C7-8359-EE86AE81D4B0}" type="pres">
      <dgm:prSet presAssocID="{42F83936-35AC-474C-874F-3BB522786FDB}" presName="topSpace" presStyleCnt="0"/>
      <dgm:spPr/>
    </dgm:pt>
    <dgm:pt modelId="{D9D20F38-1ECE-401D-B3E7-E350F721427E}" type="pres">
      <dgm:prSet presAssocID="{42F83936-35AC-474C-874F-3BB522786FDB}" presName="firstComp" presStyleCnt="0"/>
      <dgm:spPr/>
    </dgm:pt>
    <dgm:pt modelId="{77851F5D-7710-49AD-8A42-9B453184D0BC}" type="pres">
      <dgm:prSet presAssocID="{42F83936-35AC-474C-874F-3BB522786FDB}" presName="firstChild" presStyleLbl="bgAccFollowNode1" presStyleIdx="0" presStyleCnt="4" custScaleX="137802" custScaleY="51488" custLinFactNeighborX="-35378"/>
      <dgm:spPr/>
    </dgm:pt>
    <dgm:pt modelId="{F2C7B457-36BE-4129-A2B2-F89D9BF7AED4}" type="pres">
      <dgm:prSet presAssocID="{42F83936-35AC-474C-874F-3BB522786FDB}" presName="firstChildTx" presStyleLbl="bgAccFollowNode1" presStyleIdx="0" presStyleCnt="4">
        <dgm:presLayoutVars>
          <dgm:bulletEnabled val="1"/>
        </dgm:presLayoutVars>
      </dgm:prSet>
      <dgm:spPr/>
    </dgm:pt>
    <dgm:pt modelId="{4EA53124-620C-4FE6-BB81-2F6E4A9F54AC}" type="pres">
      <dgm:prSet presAssocID="{F5CE6747-27EB-407E-ADFE-E6C102EA40BE}" presName="comp" presStyleCnt="0"/>
      <dgm:spPr/>
    </dgm:pt>
    <dgm:pt modelId="{546389E8-3503-4A8F-99E9-B43D7DF1215A}" type="pres">
      <dgm:prSet presAssocID="{F5CE6747-27EB-407E-ADFE-E6C102EA40BE}" presName="child" presStyleLbl="bgAccFollowNode1" presStyleIdx="1" presStyleCnt="4" custScaleY="156345" custLinFactNeighborX="-1917" custLinFactNeighborY="163"/>
      <dgm:spPr/>
    </dgm:pt>
    <dgm:pt modelId="{99A82EA1-AF38-43FF-AC36-D9FF36A7B246}" type="pres">
      <dgm:prSet presAssocID="{F5CE6747-27EB-407E-ADFE-E6C102EA40BE}" presName="childTx" presStyleLbl="bgAccFollowNode1" presStyleIdx="1" presStyleCnt="4">
        <dgm:presLayoutVars>
          <dgm:bulletEnabled val="1"/>
        </dgm:presLayoutVars>
      </dgm:prSet>
      <dgm:spPr/>
    </dgm:pt>
    <dgm:pt modelId="{7A908136-4EAE-4C12-AF5D-A7F04A4D8345}" type="pres">
      <dgm:prSet presAssocID="{42F83936-35AC-474C-874F-3BB522786FDB}" presName="negSpace" presStyleCnt="0"/>
      <dgm:spPr/>
    </dgm:pt>
    <dgm:pt modelId="{2DC117A1-7A75-4C3C-B773-6B2EAF2822F8}" type="pres">
      <dgm:prSet presAssocID="{42F83936-35AC-474C-874F-3BB522786FDB}" presName="circle" presStyleLbl="node1" presStyleIdx="0" presStyleCnt="2" custScaleX="35887" custScaleY="34307" custLinFactNeighborX="-35065" custLinFactNeighborY="48408"/>
      <dgm:spPr/>
    </dgm:pt>
    <dgm:pt modelId="{39E34971-72D3-467D-BB0B-46AD6EE3C5E4}" type="pres">
      <dgm:prSet presAssocID="{5468C2E1-DEE0-412C-A329-F12E551DB1F3}" presName="transSpace" presStyleCnt="0"/>
      <dgm:spPr/>
    </dgm:pt>
    <dgm:pt modelId="{4A651851-081A-4E26-A933-A23460409604}" type="pres">
      <dgm:prSet presAssocID="{1384BB45-C8E4-4F26-8AA2-ACCE720FE248}" presName="posSpace" presStyleCnt="0"/>
      <dgm:spPr/>
    </dgm:pt>
    <dgm:pt modelId="{866D76D2-30E6-4C3D-91EB-94A5D1837F5E}" type="pres">
      <dgm:prSet presAssocID="{1384BB45-C8E4-4F26-8AA2-ACCE720FE248}" presName="vertFlow" presStyleCnt="0"/>
      <dgm:spPr/>
    </dgm:pt>
    <dgm:pt modelId="{AB4A42AE-5056-4D76-9B25-076CFDC064C7}" type="pres">
      <dgm:prSet presAssocID="{1384BB45-C8E4-4F26-8AA2-ACCE720FE248}" presName="topSpace" presStyleCnt="0"/>
      <dgm:spPr/>
    </dgm:pt>
    <dgm:pt modelId="{6CB49B6F-5328-4B78-9BCC-4C55265E841C}" type="pres">
      <dgm:prSet presAssocID="{1384BB45-C8E4-4F26-8AA2-ACCE720FE248}" presName="firstComp" presStyleCnt="0"/>
      <dgm:spPr/>
    </dgm:pt>
    <dgm:pt modelId="{18B70C20-F5F5-4E26-9AFC-9F57102B3233}" type="pres">
      <dgm:prSet presAssocID="{1384BB45-C8E4-4F26-8AA2-ACCE720FE248}" presName="firstChild" presStyleLbl="bgAccFollowNode1" presStyleIdx="2" presStyleCnt="4" custScaleX="137116" custScaleY="50022"/>
      <dgm:spPr/>
    </dgm:pt>
    <dgm:pt modelId="{88188C9F-142E-4DD6-B109-676160C87854}" type="pres">
      <dgm:prSet presAssocID="{1384BB45-C8E4-4F26-8AA2-ACCE720FE248}" presName="firstChildTx" presStyleLbl="bgAccFollowNode1" presStyleIdx="2" presStyleCnt="4">
        <dgm:presLayoutVars>
          <dgm:bulletEnabled val="1"/>
        </dgm:presLayoutVars>
      </dgm:prSet>
      <dgm:spPr/>
    </dgm:pt>
    <dgm:pt modelId="{CC11680E-7F6F-4E64-901F-132EB09E2CD6}" type="pres">
      <dgm:prSet presAssocID="{00CDAF22-5FFF-4404-9F81-6981EADB9A1C}" presName="comp" presStyleCnt="0"/>
      <dgm:spPr/>
    </dgm:pt>
    <dgm:pt modelId="{A1D8D938-95BC-4486-AA64-34F5DD2EF862}" type="pres">
      <dgm:prSet presAssocID="{00CDAF22-5FFF-4404-9F81-6981EADB9A1C}" presName="child" presStyleLbl="bgAccFollowNode1" presStyleIdx="3" presStyleCnt="4" custScaleY="163923"/>
      <dgm:spPr/>
    </dgm:pt>
    <dgm:pt modelId="{A5DDEDD5-78BB-4092-96B1-38FC1304814A}" type="pres">
      <dgm:prSet presAssocID="{00CDAF22-5FFF-4404-9F81-6981EADB9A1C}" presName="childTx" presStyleLbl="bgAccFollowNode1" presStyleIdx="3" presStyleCnt="4">
        <dgm:presLayoutVars>
          <dgm:bulletEnabled val="1"/>
        </dgm:presLayoutVars>
      </dgm:prSet>
      <dgm:spPr/>
    </dgm:pt>
    <dgm:pt modelId="{D03B050C-AE1C-4D00-B1A4-575953D77966}" type="pres">
      <dgm:prSet presAssocID="{1384BB45-C8E4-4F26-8AA2-ACCE720FE248}" presName="negSpace" presStyleCnt="0"/>
      <dgm:spPr/>
    </dgm:pt>
    <dgm:pt modelId="{AC91F9EA-0923-4D96-8FA2-A01482CD1A99}" type="pres">
      <dgm:prSet presAssocID="{1384BB45-C8E4-4F26-8AA2-ACCE720FE248}" presName="circle" presStyleLbl="node1" presStyleIdx="1" presStyleCnt="2" custScaleX="37554" custScaleY="35599" custLinFactNeighborX="-21124" custLinFactNeighborY="45800"/>
      <dgm:spPr/>
    </dgm:pt>
  </dgm:ptLst>
  <dgm:cxnLst>
    <dgm:cxn modelId="{B2B62507-7FB2-4C3A-959A-9846E87E51B3}" type="presOf" srcId="{A2E173DA-5BCB-4E1C-9FA5-EA9F8A227B11}" destId="{C6BA6A3C-DE43-4B1F-958E-2549CFE337F3}" srcOrd="0" destOrd="0" presId="urn:microsoft.com/office/officeart/2005/8/layout/hList9"/>
    <dgm:cxn modelId="{CD06DE1D-ACFF-45BB-9F90-99A3217BBC70}" srcId="{1384BB45-C8E4-4F26-8AA2-ACCE720FE248}" destId="{E2050244-6AE9-4338-9FC2-D311D126D0FF}" srcOrd="0" destOrd="0" parTransId="{95322495-0FA6-4FC4-BAC1-4D940BCA38AD}" sibTransId="{F678B0AA-8A0D-4280-BBA3-EC3A71CE8A0C}"/>
    <dgm:cxn modelId="{D7D9F81E-4367-406E-84D1-ACCBD5BEBB39}" srcId="{A2E173DA-5BCB-4E1C-9FA5-EA9F8A227B11}" destId="{1384BB45-C8E4-4F26-8AA2-ACCE720FE248}" srcOrd="1" destOrd="0" parTransId="{27993D38-FAC6-4849-8D95-82D81539AD65}" sibTransId="{A0861D1A-8E13-49AB-A6D9-CF1C044DD3D8}"/>
    <dgm:cxn modelId="{195D424F-702D-47D6-9B43-EA31FE80C6D7}" type="presOf" srcId="{E2050244-6AE9-4338-9FC2-D311D126D0FF}" destId="{18B70C20-F5F5-4E26-9AFC-9F57102B3233}" srcOrd="0" destOrd="0" presId="urn:microsoft.com/office/officeart/2005/8/layout/hList9"/>
    <dgm:cxn modelId="{EFD63653-5AA0-436E-8155-56F89212DEBC}" type="presOf" srcId="{1384BB45-C8E4-4F26-8AA2-ACCE720FE248}" destId="{AC91F9EA-0923-4D96-8FA2-A01482CD1A99}" srcOrd="0" destOrd="0" presId="urn:microsoft.com/office/officeart/2005/8/layout/hList9"/>
    <dgm:cxn modelId="{6148C779-EC9C-4BD0-81B4-30513F631B56}" type="presOf" srcId="{E2050244-6AE9-4338-9FC2-D311D126D0FF}" destId="{88188C9F-142E-4DD6-B109-676160C87854}" srcOrd="1" destOrd="0" presId="urn:microsoft.com/office/officeart/2005/8/layout/hList9"/>
    <dgm:cxn modelId="{8565AB8B-F5F5-4770-BBC7-7894845A4FC5}" type="presOf" srcId="{42F83936-35AC-474C-874F-3BB522786FDB}" destId="{2DC117A1-7A75-4C3C-B773-6B2EAF2822F8}" srcOrd="0" destOrd="0" presId="urn:microsoft.com/office/officeart/2005/8/layout/hList9"/>
    <dgm:cxn modelId="{B9BE6E8E-395F-490E-8FF1-7AE27CA44C24}" type="presOf" srcId="{B80B46B7-3966-43D6-AE41-D3F44EC89795}" destId="{F2C7B457-36BE-4129-A2B2-F89D9BF7AED4}" srcOrd="1" destOrd="0" presId="urn:microsoft.com/office/officeart/2005/8/layout/hList9"/>
    <dgm:cxn modelId="{16198390-8E85-457F-B604-9C1E41000F6D}" type="presOf" srcId="{F5CE6747-27EB-407E-ADFE-E6C102EA40BE}" destId="{99A82EA1-AF38-43FF-AC36-D9FF36A7B246}" srcOrd="1" destOrd="0" presId="urn:microsoft.com/office/officeart/2005/8/layout/hList9"/>
    <dgm:cxn modelId="{EFD4B991-F1DD-425F-8716-C3EBC6C71381}" srcId="{42F83936-35AC-474C-874F-3BB522786FDB}" destId="{F5CE6747-27EB-407E-ADFE-E6C102EA40BE}" srcOrd="1" destOrd="0" parTransId="{A1685FEE-6F36-40ED-8B52-5AA470520829}" sibTransId="{EDB157DF-95F3-4FC2-8F45-E2569598C006}"/>
    <dgm:cxn modelId="{BC14B997-F1E1-46ED-A527-6C1828628A56}" type="presOf" srcId="{F5CE6747-27EB-407E-ADFE-E6C102EA40BE}" destId="{546389E8-3503-4A8F-99E9-B43D7DF1215A}" srcOrd="0" destOrd="0" presId="urn:microsoft.com/office/officeart/2005/8/layout/hList9"/>
    <dgm:cxn modelId="{E6A8A4A6-41D8-4349-BBE9-9918341651C9}" srcId="{42F83936-35AC-474C-874F-3BB522786FDB}" destId="{B80B46B7-3966-43D6-AE41-D3F44EC89795}" srcOrd="0" destOrd="0" parTransId="{55DCCCCD-D08F-42F1-B233-6DFDE1B5EDB5}" sibTransId="{1D808DCB-8C86-4719-B39F-63B21759AEA5}"/>
    <dgm:cxn modelId="{8F2162B2-B4DF-4B04-BAF3-22D7C4B6CFD3}" srcId="{A2E173DA-5BCB-4E1C-9FA5-EA9F8A227B11}" destId="{42F83936-35AC-474C-874F-3BB522786FDB}" srcOrd="0" destOrd="0" parTransId="{12C613BC-2187-4ADC-BDCA-995344E34BC0}" sibTransId="{5468C2E1-DEE0-412C-A329-F12E551DB1F3}"/>
    <dgm:cxn modelId="{C42FF6B6-E7F3-4B92-A7D2-252697A45F66}" type="presOf" srcId="{00CDAF22-5FFF-4404-9F81-6981EADB9A1C}" destId="{A5DDEDD5-78BB-4092-96B1-38FC1304814A}" srcOrd="1" destOrd="0" presId="urn:microsoft.com/office/officeart/2005/8/layout/hList9"/>
    <dgm:cxn modelId="{F8FFA0CA-68F5-4932-8E2B-21012E43327B}" type="presOf" srcId="{00CDAF22-5FFF-4404-9F81-6981EADB9A1C}" destId="{A1D8D938-95BC-4486-AA64-34F5DD2EF862}" srcOrd="0" destOrd="0" presId="urn:microsoft.com/office/officeart/2005/8/layout/hList9"/>
    <dgm:cxn modelId="{050ED8DF-63D8-4797-95D4-04A0AC4DB9A6}" type="presOf" srcId="{B80B46B7-3966-43D6-AE41-D3F44EC89795}" destId="{77851F5D-7710-49AD-8A42-9B453184D0BC}" srcOrd="0" destOrd="0" presId="urn:microsoft.com/office/officeart/2005/8/layout/hList9"/>
    <dgm:cxn modelId="{F88887E0-C8A2-4765-8CFA-8A4CFCB603CD}" srcId="{1384BB45-C8E4-4F26-8AA2-ACCE720FE248}" destId="{00CDAF22-5FFF-4404-9F81-6981EADB9A1C}" srcOrd="1" destOrd="0" parTransId="{9CE12A8A-DD0D-43FD-B35C-5F0652DF87E0}" sibTransId="{6BD5555F-CA3F-45FD-AF56-0F47FC6BFE88}"/>
    <dgm:cxn modelId="{FEC48223-ADC3-430A-84B2-0225BBEB99B1}" type="presParOf" srcId="{C6BA6A3C-DE43-4B1F-958E-2549CFE337F3}" destId="{B5222FFA-53C6-4403-8264-0C033D37ED07}" srcOrd="0" destOrd="0" presId="urn:microsoft.com/office/officeart/2005/8/layout/hList9"/>
    <dgm:cxn modelId="{3E4AC1CD-5C3A-4845-A692-4306A4874DBB}" type="presParOf" srcId="{C6BA6A3C-DE43-4B1F-958E-2549CFE337F3}" destId="{301DBF8B-6BA6-4317-89A6-08BD70A0A9B3}" srcOrd="1" destOrd="0" presId="urn:microsoft.com/office/officeart/2005/8/layout/hList9"/>
    <dgm:cxn modelId="{54D4EED6-9DC6-4B58-A5A0-F50FC377E70E}" type="presParOf" srcId="{301DBF8B-6BA6-4317-89A6-08BD70A0A9B3}" destId="{953CCFE0-DFD6-48C7-8359-EE86AE81D4B0}" srcOrd="0" destOrd="0" presId="urn:microsoft.com/office/officeart/2005/8/layout/hList9"/>
    <dgm:cxn modelId="{9252A0F0-3229-4C2B-8088-CC6DFFBC416F}" type="presParOf" srcId="{301DBF8B-6BA6-4317-89A6-08BD70A0A9B3}" destId="{D9D20F38-1ECE-401D-B3E7-E350F721427E}" srcOrd="1" destOrd="0" presId="urn:microsoft.com/office/officeart/2005/8/layout/hList9"/>
    <dgm:cxn modelId="{6A3927BC-EDD0-417C-94EA-D866F2D6A526}" type="presParOf" srcId="{D9D20F38-1ECE-401D-B3E7-E350F721427E}" destId="{77851F5D-7710-49AD-8A42-9B453184D0BC}" srcOrd="0" destOrd="0" presId="urn:microsoft.com/office/officeart/2005/8/layout/hList9"/>
    <dgm:cxn modelId="{B53289EE-4437-4865-A2F8-E5999760B987}" type="presParOf" srcId="{D9D20F38-1ECE-401D-B3E7-E350F721427E}" destId="{F2C7B457-36BE-4129-A2B2-F89D9BF7AED4}" srcOrd="1" destOrd="0" presId="urn:microsoft.com/office/officeart/2005/8/layout/hList9"/>
    <dgm:cxn modelId="{C0BF670A-BA0C-4142-B9C2-F251267A0470}" type="presParOf" srcId="{301DBF8B-6BA6-4317-89A6-08BD70A0A9B3}" destId="{4EA53124-620C-4FE6-BB81-2F6E4A9F54AC}" srcOrd="2" destOrd="0" presId="urn:microsoft.com/office/officeart/2005/8/layout/hList9"/>
    <dgm:cxn modelId="{226ADD58-3255-45B2-8D9B-48BE1F9FBDD9}" type="presParOf" srcId="{4EA53124-620C-4FE6-BB81-2F6E4A9F54AC}" destId="{546389E8-3503-4A8F-99E9-B43D7DF1215A}" srcOrd="0" destOrd="0" presId="urn:microsoft.com/office/officeart/2005/8/layout/hList9"/>
    <dgm:cxn modelId="{352DA657-E77C-4D35-9A76-873DEFD587C9}" type="presParOf" srcId="{4EA53124-620C-4FE6-BB81-2F6E4A9F54AC}" destId="{99A82EA1-AF38-43FF-AC36-D9FF36A7B246}" srcOrd="1" destOrd="0" presId="urn:microsoft.com/office/officeart/2005/8/layout/hList9"/>
    <dgm:cxn modelId="{CDBF33DA-B049-4397-9767-6212BC5BDCF0}" type="presParOf" srcId="{C6BA6A3C-DE43-4B1F-958E-2549CFE337F3}" destId="{7A908136-4EAE-4C12-AF5D-A7F04A4D8345}" srcOrd="2" destOrd="0" presId="urn:microsoft.com/office/officeart/2005/8/layout/hList9"/>
    <dgm:cxn modelId="{99113E86-1161-4A73-930C-A4FD4A70CAB1}" type="presParOf" srcId="{C6BA6A3C-DE43-4B1F-958E-2549CFE337F3}" destId="{2DC117A1-7A75-4C3C-B773-6B2EAF2822F8}" srcOrd="3" destOrd="0" presId="urn:microsoft.com/office/officeart/2005/8/layout/hList9"/>
    <dgm:cxn modelId="{B9A99285-301E-440E-8AF5-2DA46A86B4C2}" type="presParOf" srcId="{C6BA6A3C-DE43-4B1F-958E-2549CFE337F3}" destId="{39E34971-72D3-467D-BB0B-46AD6EE3C5E4}" srcOrd="4" destOrd="0" presId="urn:microsoft.com/office/officeart/2005/8/layout/hList9"/>
    <dgm:cxn modelId="{7881BF06-1A53-4EAD-8DD6-9B7604FF25EE}" type="presParOf" srcId="{C6BA6A3C-DE43-4B1F-958E-2549CFE337F3}" destId="{4A651851-081A-4E26-A933-A23460409604}" srcOrd="5" destOrd="0" presId="urn:microsoft.com/office/officeart/2005/8/layout/hList9"/>
    <dgm:cxn modelId="{E7158142-1235-4746-A2A7-21D45E2189D9}" type="presParOf" srcId="{C6BA6A3C-DE43-4B1F-958E-2549CFE337F3}" destId="{866D76D2-30E6-4C3D-91EB-94A5D1837F5E}" srcOrd="6" destOrd="0" presId="urn:microsoft.com/office/officeart/2005/8/layout/hList9"/>
    <dgm:cxn modelId="{6340FDC4-8B82-4AE2-BAA1-C4945219227F}" type="presParOf" srcId="{866D76D2-30E6-4C3D-91EB-94A5D1837F5E}" destId="{AB4A42AE-5056-4D76-9B25-076CFDC064C7}" srcOrd="0" destOrd="0" presId="urn:microsoft.com/office/officeart/2005/8/layout/hList9"/>
    <dgm:cxn modelId="{92992B81-0B65-4973-8715-0636843B1CBC}" type="presParOf" srcId="{866D76D2-30E6-4C3D-91EB-94A5D1837F5E}" destId="{6CB49B6F-5328-4B78-9BCC-4C55265E841C}" srcOrd="1" destOrd="0" presId="urn:microsoft.com/office/officeart/2005/8/layout/hList9"/>
    <dgm:cxn modelId="{304C3BBD-8B08-4AB4-A9F9-9C3CD87BE0A2}" type="presParOf" srcId="{6CB49B6F-5328-4B78-9BCC-4C55265E841C}" destId="{18B70C20-F5F5-4E26-9AFC-9F57102B3233}" srcOrd="0" destOrd="0" presId="urn:microsoft.com/office/officeart/2005/8/layout/hList9"/>
    <dgm:cxn modelId="{13379061-7332-4AEF-BBDA-0D32B006265A}" type="presParOf" srcId="{6CB49B6F-5328-4B78-9BCC-4C55265E841C}" destId="{88188C9F-142E-4DD6-B109-676160C87854}" srcOrd="1" destOrd="0" presId="urn:microsoft.com/office/officeart/2005/8/layout/hList9"/>
    <dgm:cxn modelId="{03CF9A51-2672-4A64-8786-F7DD2F5C2387}" type="presParOf" srcId="{866D76D2-30E6-4C3D-91EB-94A5D1837F5E}" destId="{CC11680E-7F6F-4E64-901F-132EB09E2CD6}" srcOrd="2" destOrd="0" presId="urn:microsoft.com/office/officeart/2005/8/layout/hList9"/>
    <dgm:cxn modelId="{1F0CBA4A-9810-4E93-83DC-17EF1C25476D}" type="presParOf" srcId="{CC11680E-7F6F-4E64-901F-132EB09E2CD6}" destId="{A1D8D938-95BC-4486-AA64-34F5DD2EF862}" srcOrd="0" destOrd="0" presId="urn:microsoft.com/office/officeart/2005/8/layout/hList9"/>
    <dgm:cxn modelId="{B03FFBE1-AC24-4BDB-87DF-315910EBEC05}" type="presParOf" srcId="{CC11680E-7F6F-4E64-901F-132EB09E2CD6}" destId="{A5DDEDD5-78BB-4092-96B1-38FC1304814A}" srcOrd="1" destOrd="0" presId="urn:microsoft.com/office/officeart/2005/8/layout/hList9"/>
    <dgm:cxn modelId="{65C2DBBA-5D96-4B69-B706-73FBFD941795}" type="presParOf" srcId="{C6BA6A3C-DE43-4B1F-958E-2549CFE337F3}" destId="{D03B050C-AE1C-4D00-B1A4-575953D77966}" srcOrd="7" destOrd="0" presId="urn:microsoft.com/office/officeart/2005/8/layout/hList9"/>
    <dgm:cxn modelId="{A52A18E2-7FBC-4520-9474-19130C7C1CFB}" type="presParOf" srcId="{C6BA6A3C-DE43-4B1F-958E-2549CFE337F3}" destId="{AC91F9EA-0923-4D96-8FA2-A01482CD1A99}" srcOrd="8" destOrd="0" presId="urn:microsoft.com/office/officeart/2005/8/layout/hList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E173DA-5BCB-4E1C-9FA5-EA9F8A227B11}" type="doc">
      <dgm:prSet loTypeId="urn:microsoft.com/office/officeart/2005/8/layout/hList9" loCatId="list" qsTypeId="urn:microsoft.com/office/officeart/2005/8/quickstyle/simple1" qsCatId="simple" csTypeId="urn:microsoft.com/office/officeart/2005/8/colors/colorful2" csCatId="colorful" phldr="1"/>
      <dgm:spPr/>
      <dgm:t>
        <a:bodyPr/>
        <a:lstStyle/>
        <a:p>
          <a:endParaRPr lang="en-IN"/>
        </a:p>
      </dgm:t>
    </dgm:pt>
    <dgm:pt modelId="{42F83936-35AC-474C-874F-3BB522786FDB}">
      <dgm:prSet phldrT="[Text]"/>
      <dgm:spPr>
        <a:solidFill>
          <a:srgbClr val="92D050"/>
        </a:solidFill>
      </dgm:spPr>
      <dgm:t>
        <a:bodyPr/>
        <a:lstStyle/>
        <a:p>
          <a:r>
            <a:rPr lang="en-US" dirty="0"/>
            <a:t>1</a:t>
          </a:r>
          <a:endParaRPr lang="en-IN" dirty="0"/>
        </a:p>
      </dgm:t>
    </dgm:pt>
    <dgm:pt modelId="{12C613BC-2187-4ADC-BDCA-995344E34BC0}" type="parTrans" cxnId="{8F2162B2-B4DF-4B04-BAF3-22D7C4B6CFD3}">
      <dgm:prSet/>
      <dgm:spPr/>
      <dgm:t>
        <a:bodyPr/>
        <a:lstStyle/>
        <a:p>
          <a:endParaRPr lang="en-IN"/>
        </a:p>
      </dgm:t>
    </dgm:pt>
    <dgm:pt modelId="{5468C2E1-DEE0-412C-A329-F12E551DB1F3}" type="sibTrans" cxnId="{8F2162B2-B4DF-4B04-BAF3-22D7C4B6CFD3}">
      <dgm:prSet/>
      <dgm:spPr/>
      <dgm:t>
        <a:bodyPr/>
        <a:lstStyle/>
        <a:p>
          <a:endParaRPr lang="en-IN"/>
        </a:p>
      </dgm:t>
    </dgm:pt>
    <dgm:pt modelId="{B80B46B7-3966-43D6-AE41-D3F44EC89795}">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Quantitative Analysis:</a:t>
          </a:r>
          <a:endParaRPr lang="en-IN" sz="2400" dirty="0">
            <a:latin typeface="Arial Rounded MT Bold" panose="020F0704030504030204" pitchFamily="34" charset="0"/>
          </a:endParaRPr>
        </a:p>
      </dgm:t>
    </dgm:pt>
    <dgm:pt modelId="{55DCCCCD-D08F-42F1-B233-6DFDE1B5EDB5}" type="parTrans" cxnId="{E6A8A4A6-41D8-4349-BBE9-9918341651C9}">
      <dgm:prSet/>
      <dgm:spPr/>
      <dgm:t>
        <a:bodyPr/>
        <a:lstStyle/>
        <a:p>
          <a:endParaRPr lang="en-IN"/>
        </a:p>
      </dgm:t>
    </dgm:pt>
    <dgm:pt modelId="{1D808DCB-8C86-4719-B39F-63B21759AEA5}" type="sibTrans" cxnId="{E6A8A4A6-41D8-4349-BBE9-9918341651C9}">
      <dgm:prSet/>
      <dgm:spPr/>
      <dgm:t>
        <a:bodyPr/>
        <a:lstStyle/>
        <a:p>
          <a:endParaRPr lang="en-IN"/>
        </a:p>
      </dgm:t>
    </dgm:pt>
    <dgm:pt modelId="{F5CE6747-27EB-407E-ADFE-E6C102EA40BE}">
      <dgm:prSet phldrT="[Text]"/>
      <dgm:spPr/>
      <dgm:t>
        <a:bodyPr anchor="t"/>
        <a:lstStyle/>
        <a:p>
          <a:pPr algn="just">
            <a:buFont typeface="Arial" panose="020B0604020202020204" pitchFamily="34" charset="0"/>
            <a:buChar char="•"/>
          </a:pPr>
          <a:r>
            <a:rPr lang="en-US" b="0" i="0" dirty="0">
              <a:latin typeface="Arial Rounded MT Bold" panose="020F0704030504030204" pitchFamily="34" charset="0"/>
            </a:rPr>
            <a:t>Use minterm selectivity to identify frequently accessed data subsets and optimize query performance.</a:t>
          </a:r>
          <a:endParaRPr lang="en-IN" b="0" i="0" dirty="0">
            <a:latin typeface="Arial Rounded MT Bold" panose="020F0704030504030204" pitchFamily="34" charset="0"/>
          </a:endParaRPr>
        </a:p>
        <a:p>
          <a:endParaRPr lang="en-IN" b="0" i="0" dirty="0">
            <a:latin typeface="Arial Rounded MT Bold" panose="020F0704030504030204" pitchFamily="34" charset="0"/>
          </a:endParaRPr>
        </a:p>
        <a:p>
          <a:r>
            <a:rPr lang="en-US" b="0" i="0" dirty="0">
              <a:latin typeface="Arial Rounded MT Bold" panose="020F0704030504030204" pitchFamily="34" charset="0"/>
            </a:rPr>
            <a:t>Use access frequency to allocate resources (e.g., placing high-traffic fragments on high-performance nodes).</a:t>
          </a:r>
          <a:endParaRPr lang="en-IN" dirty="0">
            <a:latin typeface="Arial Rounded MT Bold" panose="020F0704030504030204" pitchFamily="34" charset="0"/>
          </a:endParaRPr>
        </a:p>
      </dgm:t>
    </dgm:pt>
    <dgm:pt modelId="{A1685FEE-6F36-40ED-8B52-5AA470520829}" type="parTrans" cxnId="{EFD4B991-F1DD-425F-8716-C3EBC6C71381}">
      <dgm:prSet/>
      <dgm:spPr/>
      <dgm:t>
        <a:bodyPr/>
        <a:lstStyle/>
        <a:p>
          <a:endParaRPr lang="en-IN"/>
        </a:p>
      </dgm:t>
    </dgm:pt>
    <dgm:pt modelId="{EDB157DF-95F3-4FC2-8F45-E2569598C006}" type="sibTrans" cxnId="{EFD4B991-F1DD-425F-8716-C3EBC6C71381}">
      <dgm:prSet/>
      <dgm:spPr/>
      <dgm:t>
        <a:bodyPr/>
        <a:lstStyle/>
        <a:p>
          <a:endParaRPr lang="en-IN"/>
        </a:p>
      </dgm:t>
    </dgm:pt>
    <dgm:pt modelId="{1384BB45-C8E4-4F26-8AA2-ACCE720FE248}">
      <dgm:prSet phldrT="[Text]"/>
      <dgm:spPr>
        <a:solidFill>
          <a:srgbClr val="92D050"/>
        </a:solidFill>
      </dgm:spPr>
      <dgm:t>
        <a:bodyPr/>
        <a:lstStyle/>
        <a:p>
          <a:r>
            <a:rPr lang="en-US" dirty="0"/>
            <a:t>2</a:t>
          </a:r>
          <a:endParaRPr lang="en-IN" dirty="0"/>
        </a:p>
      </dgm:t>
    </dgm:pt>
    <dgm:pt modelId="{27993D38-FAC6-4849-8D95-82D81539AD65}" type="parTrans" cxnId="{D7D9F81E-4367-406E-84D1-ACCBD5BEBB39}">
      <dgm:prSet/>
      <dgm:spPr/>
      <dgm:t>
        <a:bodyPr/>
        <a:lstStyle/>
        <a:p>
          <a:endParaRPr lang="en-IN"/>
        </a:p>
      </dgm:t>
    </dgm:pt>
    <dgm:pt modelId="{A0861D1A-8E13-49AB-A6D9-CF1C044DD3D8}" type="sibTrans" cxnId="{D7D9F81E-4367-406E-84D1-ACCBD5BEBB39}">
      <dgm:prSet/>
      <dgm:spPr/>
      <dgm:t>
        <a:bodyPr/>
        <a:lstStyle/>
        <a:p>
          <a:endParaRPr lang="en-IN"/>
        </a:p>
      </dgm:t>
    </dgm:pt>
    <dgm:pt modelId="{E2050244-6AE9-4338-9FC2-D311D126D0FF}">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Qualitative Analysis:</a:t>
          </a:r>
          <a:endParaRPr lang="en-IN" sz="2400" dirty="0">
            <a:latin typeface="Arial Rounded MT Bold" panose="020F0704030504030204" pitchFamily="34" charset="0"/>
          </a:endParaRPr>
        </a:p>
      </dgm:t>
    </dgm:pt>
    <dgm:pt modelId="{95322495-0FA6-4FC4-BAC1-4D940BCA38AD}" type="parTrans" cxnId="{CD06DE1D-ACFF-45BB-9F90-99A3217BBC70}">
      <dgm:prSet/>
      <dgm:spPr/>
      <dgm:t>
        <a:bodyPr/>
        <a:lstStyle/>
        <a:p>
          <a:endParaRPr lang="en-IN"/>
        </a:p>
      </dgm:t>
    </dgm:pt>
    <dgm:pt modelId="{F678B0AA-8A0D-4280-BBA3-EC3A71CE8A0C}" type="sibTrans" cxnId="{CD06DE1D-ACFF-45BB-9F90-99A3217BBC70}">
      <dgm:prSet/>
      <dgm:spPr/>
      <dgm:t>
        <a:bodyPr/>
        <a:lstStyle/>
        <a:p>
          <a:endParaRPr lang="en-IN"/>
        </a:p>
      </dgm:t>
    </dgm:pt>
    <dgm:pt modelId="{00CDAF22-5FFF-4404-9F81-6981EADB9A1C}">
      <dgm:prSet phldrT="[Text]"/>
      <dgm:spPr>
        <a:solidFill>
          <a:schemeClr val="bg2">
            <a:lumMod val="10000"/>
            <a:lumOff val="90000"/>
            <a:alpha val="90000"/>
          </a:schemeClr>
        </a:solidFill>
      </dgm:spPr>
      <dgm:t>
        <a:bodyPr anchor="t"/>
        <a:lstStyle/>
        <a:p>
          <a:pPr algn="just">
            <a:buFont typeface="Arial" panose="020B0604020202020204" pitchFamily="34" charset="0"/>
            <a:buChar char="•"/>
          </a:pPr>
          <a:r>
            <a:rPr lang="en-US" b="0" i="0" dirty="0">
              <a:latin typeface="Arial Rounded MT Bold" panose="020F0704030504030204" pitchFamily="34" charset="0"/>
            </a:rPr>
            <a:t>Use completeness to ensure data integrity and compliance with business or regulatory requirements.</a:t>
          </a:r>
          <a:endParaRPr lang="en-IN" b="0" i="0" dirty="0">
            <a:latin typeface="Arial Rounded MT Bold" panose="020F0704030504030204" pitchFamily="34" charset="0"/>
          </a:endParaRPr>
        </a:p>
        <a:p>
          <a:endParaRPr lang="en-IN" b="0" i="0" dirty="0">
            <a:latin typeface="Arial Rounded MT Bold" panose="020F0704030504030204" pitchFamily="34" charset="0"/>
          </a:endParaRPr>
        </a:p>
        <a:p>
          <a:endParaRPr lang="en-IN" b="0" i="0" dirty="0">
            <a:latin typeface="Arial Rounded MT Bold" panose="020F0704030504030204" pitchFamily="34" charset="0"/>
          </a:endParaRPr>
        </a:p>
        <a:p>
          <a:r>
            <a:rPr lang="en-US" b="0" i="0" dirty="0">
              <a:latin typeface="Arial Rounded MT Bold" panose="020F0704030504030204" pitchFamily="34" charset="0"/>
            </a:rPr>
            <a:t>Use minimality to design a fragmentation strategy that is efficient and scalable.</a:t>
          </a:r>
          <a:endParaRPr lang="en-IN" dirty="0">
            <a:latin typeface="Arial Rounded MT Bold" panose="020F0704030504030204" pitchFamily="34" charset="0"/>
          </a:endParaRPr>
        </a:p>
      </dgm:t>
    </dgm:pt>
    <dgm:pt modelId="{9CE12A8A-DD0D-43FD-B35C-5F0652DF87E0}" type="parTrans" cxnId="{F88887E0-C8A2-4765-8CFA-8A4CFCB603CD}">
      <dgm:prSet/>
      <dgm:spPr/>
      <dgm:t>
        <a:bodyPr/>
        <a:lstStyle/>
        <a:p>
          <a:endParaRPr lang="en-IN"/>
        </a:p>
      </dgm:t>
    </dgm:pt>
    <dgm:pt modelId="{6BD5555F-CA3F-45FD-AF56-0F47FC6BFE88}" type="sibTrans" cxnId="{F88887E0-C8A2-4765-8CFA-8A4CFCB603CD}">
      <dgm:prSet/>
      <dgm:spPr/>
      <dgm:t>
        <a:bodyPr/>
        <a:lstStyle/>
        <a:p>
          <a:endParaRPr lang="en-IN"/>
        </a:p>
      </dgm:t>
    </dgm:pt>
    <dgm:pt modelId="{C6BA6A3C-DE43-4B1F-958E-2549CFE337F3}" type="pres">
      <dgm:prSet presAssocID="{A2E173DA-5BCB-4E1C-9FA5-EA9F8A227B11}" presName="list" presStyleCnt="0">
        <dgm:presLayoutVars>
          <dgm:dir/>
          <dgm:animLvl val="lvl"/>
        </dgm:presLayoutVars>
      </dgm:prSet>
      <dgm:spPr/>
    </dgm:pt>
    <dgm:pt modelId="{B5222FFA-53C6-4403-8264-0C033D37ED07}" type="pres">
      <dgm:prSet presAssocID="{42F83936-35AC-474C-874F-3BB522786FDB}" presName="posSpace" presStyleCnt="0"/>
      <dgm:spPr/>
    </dgm:pt>
    <dgm:pt modelId="{301DBF8B-6BA6-4317-89A6-08BD70A0A9B3}" type="pres">
      <dgm:prSet presAssocID="{42F83936-35AC-474C-874F-3BB522786FDB}" presName="vertFlow" presStyleCnt="0"/>
      <dgm:spPr/>
    </dgm:pt>
    <dgm:pt modelId="{953CCFE0-DFD6-48C7-8359-EE86AE81D4B0}" type="pres">
      <dgm:prSet presAssocID="{42F83936-35AC-474C-874F-3BB522786FDB}" presName="topSpace" presStyleCnt="0"/>
      <dgm:spPr/>
    </dgm:pt>
    <dgm:pt modelId="{D9D20F38-1ECE-401D-B3E7-E350F721427E}" type="pres">
      <dgm:prSet presAssocID="{42F83936-35AC-474C-874F-3BB522786FDB}" presName="firstComp" presStyleCnt="0"/>
      <dgm:spPr/>
    </dgm:pt>
    <dgm:pt modelId="{77851F5D-7710-49AD-8A42-9B453184D0BC}" type="pres">
      <dgm:prSet presAssocID="{42F83936-35AC-474C-874F-3BB522786FDB}" presName="firstChild" presStyleLbl="bgAccFollowNode1" presStyleIdx="0" presStyleCnt="4" custScaleX="137802" custScaleY="51488" custLinFactNeighborX="-35378"/>
      <dgm:spPr/>
    </dgm:pt>
    <dgm:pt modelId="{F2C7B457-36BE-4129-A2B2-F89D9BF7AED4}" type="pres">
      <dgm:prSet presAssocID="{42F83936-35AC-474C-874F-3BB522786FDB}" presName="firstChildTx" presStyleLbl="bgAccFollowNode1" presStyleIdx="0" presStyleCnt="4">
        <dgm:presLayoutVars>
          <dgm:bulletEnabled val="1"/>
        </dgm:presLayoutVars>
      </dgm:prSet>
      <dgm:spPr/>
    </dgm:pt>
    <dgm:pt modelId="{4EA53124-620C-4FE6-BB81-2F6E4A9F54AC}" type="pres">
      <dgm:prSet presAssocID="{F5CE6747-27EB-407E-ADFE-E6C102EA40BE}" presName="comp" presStyleCnt="0"/>
      <dgm:spPr/>
    </dgm:pt>
    <dgm:pt modelId="{546389E8-3503-4A8F-99E9-B43D7DF1215A}" type="pres">
      <dgm:prSet presAssocID="{F5CE6747-27EB-407E-ADFE-E6C102EA40BE}" presName="child" presStyleLbl="bgAccFollowNode1" presStyleIdx="1" presStyleCnt="4" custScaleY="156345" custLinFactNeighborX="-1917" custLinFactNeighborY="163"/>
      <dgm:spPr/>
    </dgm:pt>
    <dgm:pt modelId="{99A82EA1-AF38-43FF-AC36-D9FF36A7B246}" type="pres">
      <dgm:prSet presAssocID="{F5CE6747-27EB-407E-ADFE-E6C102EA40BE}" presName="childTx" presStyleLbl="bgAccFollowNode1" presStyleIdx="1" presStyleCnt="4">
        <dgm:presLayoutVars>
          <dgm:bulletEnabled val="1"/>
        </dgm:presLayoutVars>
      </dgm:prSet>
      <dgm:spPr/>
    </dgm:pt>
    <dgm:pt modelId="{7A908136-4EAE-4C12-AF5D-A7F04A4D8345}" type="pres">
      <dgm:prSet presAssocID="{42F83936-35AC-474C-874F-3BB522786FDB}" presName="negSpace" presStyleCnt="0"/>
      <dgm:spPr/>
    </dgm:pt>
    <dgm:pt modelId="{2DC117A1-7A75-4C3C-B773-6B2EAF2822F8}" type="pres">
      <dgm:prSet presAssocID="{42F83936-35AC-474C-874F-3BB522786FDB}" presName="circle" presStyleLbl="node1" presStyleIdx="0" presStyleCnt="2" custScaleX="35444" custScaleY="34760" custLinFactNeighborX="-35402" custLinFactNeighborY="45796"/>
      <dgm:spPr/>
    </dgm:pt>
    <dgm:pt modelId="{39E34971-72D3-467D-BB0B-46AD6EE3C5E4}" type="pres">
      <dgm:prSet presAssocID="{5468C2E1-DEE0-412C-A329-F12E551DB1F3}" presName="transSpace" presStyleCnt="0"/>
      <dgm:spPr/>
    </dgm:pt>
    <dgm:pt modelId="{4A651851-081A-4E26-A933-A23460409604}" type="pres">
      <dgm:prSet presAssocID="{1384BB45-C8E4-4F26-8AA2-ACCE720FE248}" presName="posSpace" presStyleCnt="0"/>
      <dgm:spPr/>
    </dgm:pt>
    <dgm:pt modelId="{866D76D2-30E6-4C3D-91EB-94A5D1837F5E}" type="pres">
      <dgm:prSet presAssocID="{1384BB45-C8E4-4F26-8AA2-ACCE720FE248}" presName="vertFlow" presStyleCnt="0"/>
      <dgm:spPr/>
    </dgm:pt>
    <dgm:pt modelId="{AB4A42AE-5056-4D76-9B25-076CFDC064C7}" type="pres">
      <dgm:prSet presAssocID="{1384BB45-C8E4-4F26-8AA2-ACCE720FE248}" presName="topSpace" presStyleCnt="0"/>
      <dgm:spPr/>
    </dgm:pt>
    <dgm:pt modelId="{6CB49B6F-5328-4B78-9BCC-4C55265E841C}" type="pres">
      <dgm:prSet presAssocID="{1384BB45-C8E4-4F26-8AA2-ACCE720FE248}" presName="firstComp" presStyleCnt="0"/>
      <dgm:spPr/>
    </dgm:pt>
    <dgm:pt modelId="{18B70C20-F5F5-4E26-9AFC-9F57102B3233}" type="pres">
      <dgm:prSet presAssocID="{1384BB45-C8E4-4F26-8AA2-ACCE720FE248}" presName="firstChild" presStyleLbl="bgAccFollowNode1" presStyleIdx="2" presStyleCnt="4" custScaleX="137116" custScaleY="50022"/>
      <dgm:spPr/>
    </dgm:pt>
    <dgm:pt modelId="{88188C9F-142E-4DD6-B109-676160C87854}" type="pres">
      <dgm:prSet presAssocID="{1384BB45-C8E4-4F26-8AA2-ACCE720FE248}" presName="firstChildTx" presStyleLbl="bgAccFollowNode1" presStyleIdx="2" presStyleCnt="4">
        <dgm:presLayoutVars>
          <dgm:bulletEnabled val="1"/>
        </dgm:presLayoutVars>
      </dgm:prSet>
      <dgm:spPr/>
    </dgm:pt>
    <dgm:pt modelId="{CC11680E-7F6F-4E64-901F-132EB09E2CD6}" type="pres">
      <dgm:prSet presAssocID="{00CDAF22-5FFF-4404-9F81-6981EADB9A1C}" presName="comp" presStyleCnt="0"/>
      <dgm:spPr/>
    </dgm:pt>
    <dgm:pt modelId="{A1D8D938-95BC-4486-AA64-34F5DD2EF862}" type="pres">
      <dgm:prSet presAssocID="{00CDAF22-5FFF-4404-9F81-6981EADB9A1C}" presName="child" presStyleLbl="bgAccFollowNode1" presStyleIdx="3" presStyleCnt="4" custScaleY="163923"/>
      <dgm:spPr/>
    </dgm:pt>
    <dgm:pt modelId="{A5DDEDD5-78BB-4092-96B1-38FC1304814A}" type="pres">
      <dgm:prSet presAssocID="{00CDAF22-5FFF-4404-9F81-6981EADB9A1C}" presName="childTx" presStyleLbl="bgAccFollowNode1" presStyleIdx="3" presStyleCnt="4">
        <dgm:presLayoutVars>
          <dgm:bulletEnabled val="1"/>
        </dgm:presLayoutVars>
      </dgm:prSet>
      <dgm:spPr/>
    </dgm:pt>
    <dgm:pt modelId="{D03B050C-AE1C-4D00-B1A4-575953D77966}" type="pres">
      <dgm:prSet presAssocID="{1384BB45-C8E4-4F26-8AA2-ACCE720FE248}" presName="negSpace" presStyleCnt="0"/>
      <dgm:spPr/>
    </dgm:pt>
    <dgm:pt modelId="{AC91F9EA-0923-4D96-8FA2-A01482CD1A99}" type="pres">
      <dgm:prSet presAssocID="{1384BB45-C8E4-4F26-8AA2-ACCE720FE248}" presName="circle" presStyleLbl="node1" presStyleIdx="1" presStyleCnt="2" custScaleX="37554" custScaleY="35599" custLinFactNeighborX="-21347" custLinFactNeighborY="47848"/>
      <dgm:spPr/>
    </dgm:pt>
  </dgm:ptLst>
  <dgm:cxnLst>
    <dgm:cxn modelId="{B2B62507-7FB2-4C3A-959A-9846E87E51B3}" type="presOf" srcId="{A2E173DA-5BCB-4E1C-9FA5-EA9F8A227B11}" destId="{C6BA6A3C-DE43-4B1F-958E-2549CFE337F3}" srcOrd="0" destOrd="0" presId="urn:microsoft.com/office/officeart/2005/8/layout/hList9"/>
    <dgm:cxn modelId="{CD06DE1D-ACFF-45BB-9F90-99A3217BBC70}" srcId="{1384BB45-C8E4-4F26-8AA2-ACCE720FE248}" destId="{E2050244-6AE9-4338-9FC2-D311D126D0FF}" srcOrd="0" destOrd="0" parTransId="{95322495-0FA6-4FC4-BAC1-4D940BCA38AD}" sibTransId="{F678B0AA-8A0D-4280-BBA3-EC3A71CE8A0C}"/>
    <dgm:cxn modelId="{D7D9F81E-4367-406E-84D1-ACCBD5BEBB39}" srcId="{A2E173DA-5BCB-4E1C-9FA5-EA9F8A227B11}" destId="{1384BB45-C8E4-4F26-8AA2-ACCE720FE248}" srcOrd="1" destOrd="0" parTransId="{27993D38-FAC6-4849-8D95-82D81539AD65}" sibTransId="{A0861D1A-8E13-49AB-A6D9-CF1C044DD3D8}"/>
    <dgm:cxn modelId="{195D424F-702D-47D6-9B43-EA31FE80C6D7}" type="presOf" srcId="{E2050244-6AE9-4338-9FC2-D311D126D0FF}" destId="{18B70C20-F5F5-4E26-9AFC-9F57102B3233}" srcOrd="0" destOrd="0" presId="urn:microsoft.com/office/officeart/2005/8/layout/hList9"/>
    <dgm:cxn modelId="{EFD63653-5AA0-436E-8155-56F89212DEBC}" type="presOf" srcId="{1384BB45-C8E4-4F26-8AA2-ACCE720FE248}" destId="{AC91F9EA-0923-4D96-8FA2-A01482CD1A99}" srcOrd="0" destOrd="0" presId="urn:microsoft.com/office/officeart/2005/8/layout/hList9"/>
    <dgm:cxn modelId="{6148C779-EC9C-4BD0-81B4-30513F631B56}" type="presOf" srcId="{E2050244-6AE9-4338-9FC2-D311D126D0FF}" destId="{88188C9F-142E-4DD6-B109-676160C87854}" srcOrd="1" destOrd="0" presId="urn:microsoft.com/office/officeart/2005/8/layout/hList9"/>
    <dgm:cxn modelId="{8565AB8B-F5F5-4770-BBC7-7894845A4FC5}" type="presOf" srcId="{42F83936-35AC-474C-874F-3BB522786FDB}" destId="{2DC117A1-7A75-4C3C-B773-6B2EAF2822F8}" srcOrd="0" destOrd="0" presId="urn:microsoft.com/office/officeart/2005/8/layout/hList9"/>
    <dgm:cxn modelId="{B9BE6E8E-395F-490E-8FF1-7AE27CA44C24}" type="presOf" srcId="{B80B46B7-3966-43D6-AE41-D3F44EC89795}" destId="{F2C7B457-36BE-4129-A2B2-F89D9BF7AED4}" srcOrd="1" destOrd="0" presId="urn:microsoft.com/office/officeart/2005/8/layout/hList9"/>
    <dgm:cxn modelId="{16198390-8E85-457F-B604-9C1E41000F6D}" type="presOf" srcId="{F5CE6747-27EB-407E-ADFE-E6C102EA40BE}" destId="{99A82EA1-AF38-43FF-AC36-D9FF36A7B246}" srcOrd="1" destOrd="0" presId="urn:microsoft.com/office/officeart/2005/8/layout/hList9"/>
    <dgm:cxn modelId="{EFD4B991-F1DD-425F-8716-C3EBC6C71381}" srcId="{42F83936-35AC-474C-874F-3BB522786FDB}" destId="{F5CE6747-27EB-407E-ADFE-E6C102EA40BE}" srcOrd="1" destOrd="0" parTransId="{A1685FEE-6F36-40ED-8B52-5AA470520829}" sibTransId="{EDB157DF-95F3-4FC2-8F45-E2569598C006}"/>
    <dgm:cxn modelId="{BC14B997-F1E1-46ED-A527-6C1828628A56}" type="presOf" srcId="{F5CE6747-27EB-407E-ADFE-E6C102EA40BE}" destId="{546389E8-3503-4A8F-99E9-B43D7DF1215A}" srcOrd="0" destOrd="0" presId="urn:microsoft.com/office/officeart/2005/8/layout/hList9"/>
    <dgm:cxn modelId="{E6A8A4A6-41D8-4349-BBE9-9918341651C9}" srcId="{42F83936-35AC-474C-874F-3BB522786FDB}" destId="{B80B46B7-3966-43D6-AE41-D3F44EC89795}" srcOrd="0" destOrd="0" parTransId="{55DCCCCD-D08F-42F1-B233-6DFDE1B5EDB5}" sibTransId="{1D808DCB-8C86-4719-B39F-63B21759AEA5}"/>
    <dgm:cxn modelId="{8F2162B2-B4DF-4B04-BAF3-22D7C4B6CFD3}" srcId="{A2E173DA-5BCB-4E1C-9FA5-EA9F8A227B11}" destId="{42F83936-35AC-474C-874F-3BB522786FDB}" srcOrd="0" destOrd="0" parTransId="{12C613BC-2187-4ADC-BDCA-995344E34BC0}" sibTransId="{5468C2E1-DEE0-412C-A329-F12E551DB1F3}"/>
    <dgm:cxn modelId="{C42FF6B6-E7F3-4B92-A7D2-252697A45F66}" type="presOf" srcId="{00CDAF22-5FFF-4404-9F81-6981EADB9A1C}" destId="{A5DDEDD5-78BB-4092-96B1-38FC1304814A}" srcOrd="1" destOrd="0" presId="urn:microsoft.com/office/officeart/2005/8/layout/hList9"/>
    <dgm:cxn modelId="{F8FFA0CA-68F5-4932-8E2B-21012E43327B}" type="presOf" srcId="{00CDAF22-5FFF-4404-9F81-6981EADB9A1C}" destId="{A1D8D938-95BC-4486-AA64-34F5DD2EF862}" srcOrd="0" destOrd="0" presId="urn:microsoft.com/office/officeart/2005/8/layout/hList9"/>
    <dgm:cxn modelId="{050ED8DF-63D8-4797-95D4-04A0AC4DB9A6}" type="presOf" srcId="{B80B46B7-3966-43D6-AE41-D3F44EC89795}" destId="{77851F5D-7710-49AD-8A42-9B453184D0BC}" srcOrd="0" destOrd="0" presId="urn:microsoft.com/office/officeart/2005/8/layout/hList9"/>
    <dgm:cxn modelId="{F88887E0-C8A2-4765-8CFA-8A4CFCB603CD}" srcId="{1384BB45-C8E4-4F26-8AA2-ACCE720FE248}" destId="{00CDAF22-5FFF-4404-9F81-6981EADB9A1C}" srcOrd="1" destOrd="0" parTransId="{9CE12A8A-DD0D-43FD-B35C-5F0652DF87E0}" sibTransId="{6BD5555F-CA3F-45FD-AF56-0F47FC6BFE88}"/>
    <dgm:cxn modelId="{FEC48223-ADC3-430A-84B2-0225BBEB99B1}" type="presParOf" srcId="{C6BA6A3C-DE43-4B1F-958E-2549CFE337F3}" destId="{B5222FFA-53C6-4403-8264-0C033D37ED07}" srcOrd="0" destOrd="0" presId="urn:microsoft.com/office/officeart/2005/8/layout/hList9"/>
    <dgm:cxn modelId="{3E4AC1CD-5C3A-4845-A692-4306A4874DBB}" type="presParOf" srcId="{C6BA6A3C-DE43-4B1F-958E-2549CFE337F3}" destId="{301DBF8B-6BA6-4317-89A6-08BD70A0A9B3}" srcOrd="1" destOrd="0" presId="urn:microsoft.com/office/officeart/2005/8/layout/hList9"/>
    <dgm:cxn modelId="{54D4EED6-9DC6-4B58-A5A0-F50FC377E70E}" type="presParOf" srcId="{301DBF8B-6BA6-4317-89A6-08BD70A0A9B3}" destId="{953CCFE0-DFD6-48C7-8359-EE86AE81D4B0}" srcOrd="0" destOrd="0" presId="urn:microsoft.com/office/officeart/2005/8/layout/hList9"/>
    <dgm:cxn modelId="{9252A0F0-3229-4C2B-8088-CC6DFFBC416F}" type="presParOf" srcId="{301DBF8B-6BA6-4317-89A6-08BD70A0A9B3}" destId="{D9D20F38-1ECE-401D-B3E7-E350F721427E}" srcOrd="1" destOrd="0" presId="urn:microsoft.com/office/officeart/2005/8/layout/hList9"/>
    <dgm:cxn modelId="{6A3927BC-EDD0-417C-94EA-D866F2D6A526}" type="presParOf" srcId="{D9D20F38-1ECE-401D-B3E7-E350F721427E}" destId="{77851F5D-7710-49AD-8A42-9B453184D0BC}" srcOrd="0" destOrd="0" presId="urn:microsoft.com/office/officeart/2005/8/layout/hList9"/>
    <dgm:cxn modelId="{B53289EE-4437-4865-A2F8-E5999760B987}" type="presParOf" srcId="{D9D20F38-1ECE-401D-B3E7-E350F721427E}" destId="{F2C7B457-36BE-4129-A2B2-F89D9BF7AED4}" srcOrd="1" destOrd="0" presId="urn:microsoft.com/office/officeart/2005/8/layout/hList9"/>
    <dgm:cxn modelId="{C0BF670A-BA0C-4142-B9C2-F251267A0470}" type="presParOf" srcId="{301DBF8B-6BA6-4317-89A6-08BD70A0A9B3}" destId="{4EA53124-620C-4FE6-BB81-2F6E4A9F54AC}" srcOrd="2" destOrd="0" presId="urn:microsoft.com/office/officeart/2005/8/layout/hList9"/>
    <dgm:cxn modelId="{226ADD58-3255-45B2-8D9B-48BE1F9FBDD9}" type="presParOf" srcId="{4EA53124-620C-4FE6-BB81-2F6E4A9F54AC}" destId="{546389E8-3503-4A8F-99E9-B43D7DF1215A}" srcOrd="0" destOrd="0" presId="urn:microsoft.com/office/officeart/2005/8/layout/hList9"/>
    <dgm:cxn modelId="{352DA657-E77C-4D35-9A76-873DEFD587C9}" type="presParOf" srcId="{4EA53124-620C-4FE6-BB81-2F6E4A9F54AC}" destId="{99A82EA1-AF38-43FF-AC36-D9FF36A7B246}" srcOrd="1" destOrd="0" presId="urn:microsoft.com/office/officeart/2005/8/layout/hList9"/>
    <dgm:cxn modelId="{CDBF33DA-B049-4397-9767-6212BC5BDCF0}" type="presParOf" srcId="{C6BA6A3C-DE43-4B1F-958E-2549CFE337F3}" destId="{7A908136-4EAE-4C12-AF5D-A7F04A4D8345}" srcOrd="2" destOrd="0" presId="urn:microsoft.com/office/officeart/2005/8/layout/hList9"/>
    <dgm:cxn modelId="{99113E86-1161-4A73-930C-A4FD4A70CAB1}" type="presParOf" srcId="{C6BA6A3C-DE43-4B1F-958E-2549CFE337F3}" destId="{2DC117A1-7A75-4C3C-B773-6B2EAF2822F8}" srcOrd="3" destOrd="0" presId="urn:microsoft.com/office/officeart/2005/8/layout/hList9"/>
    <dgm:cxn modelId="{B9A99285-301E-440E-8AF5-2DA46A86B4C2}" type="presParOf" srcId="{C6BA6A3C-DE43-4B1F-958E-2549CFE337F3}" destId="{39E34971-72D3-467D-BB0B-46AD6EE3C5E4}" srcOrd="4" destOrd="0" presId="urn:microsoft.com/office/officeart/2005/8/layout/hList9"/>
    <dgm:cxn modelId="{7881BF06-1A53-4EAD-8DD6-9B7604FF25EE}" type="presParOf" srcId="{C6BA6A3C-DE43-4B1F-958E-2549CFE337F3}" destId="{4A651851-081A-4E26-A933-A23460409604}" srcOrd="5" destOrd="0" presId="urn:microsoft.com/office/officeart/2005/8/layout/hList9"/>
    <dgm:cxn modelId="{E7158142-1235-4746-A2A7-21D45E2189D9}" type="presParOf" srcId="{C6BA6A3C-DE43-4B1F-958E-2549CFE337F3}" destId="{866D76D2-30E6-4C3D-91EB-94A5D1837F5E}" srcOrd="6" destOrd="0" presId="urn:microsoft.com/office/officeart/2005/8/layout/hList9"/>
    <dgm:cxn modelId="{6340FDC4-8B82-4AE2-BAA1-C4945219227F}" type="presParOf" srcId="{866D76D2-30E6-4C3D-91EB-94A5D1837F5E}" destId="{AB4A42AE-5056-4D76-9B25-076CFDC064C7}" srcOrd="0" destOrd="0" presId="urn:microsoft.com/office/officeart/2005/8/layout/hList9"/>
    <dgm:cxn modelId="{92992B81-0B65-4973-8715-0636843B1CBC}" type="presParOf" srcId="{866D76D2-30E6-4C3D-91EB-94A5D1837F5E}" destId="{6CB49B6F-5328-4B78-9BCC-4C55265E841C}" srcOrd="1" destOrd="0" presId="urn:microsoft.com/office/officeart/2005/8/layout/hList9"/>
    <dgm:cxn modelId="{304C3BBD-8B08-4AB4-A9F9-9C3CD87BE0A2}" type="presParOf" srcId="{6CB49B6F-5328-4B78-9BCC-4C55265E841C}" destId="{18B70C20-F5F5-4E26-9AFC-9F57102B3233}" srcOrd="0" destOrd="0" presId="urn:microsoft.com/office/officeart/2005/8/layout/hList9"/>
    <dgm:cxn modelId="{13379061-7332-4AEF-BBDA-0D32B006265A}" type="presParOf" srcId="{6CB49B6F-5328-4B78-9BCC-4C55265E841C}" destId="{88188C9F-142E-4DD6-B109-676160C87854}" srcOrd="1" destOrd="0" presId="urn:microsoft.com/office/officeart/2005/8/layout/hList9"/>
    <dgm:cxn modelId="{03CF9A51-2672-4A64-8786-F7DD2F5C2387}" type="presParOf" srcId="{866D76D2-30E6-4C3D-91EB-94A5D1837F5E}" destId="{CC11680E-7F6F-4E64-901F-132EB09E2CD6}" srcOrd="2" destOrd="0" presId="urn:microsoft.com/office/officeart/2005/8/layout/hList9"/>
    <dgm:cxn modelId="{1F0CBA4A-9810-4E93-83DC-17EF1C25476D}" type="presParOf" srcId="{CC11680E-7F6F-4E64-901F-132EB09E2CD6}" destId="{A1D8D938-95BC-4486-AA64-34F5DD2EF862}" srcOrd="0" destOrd="0" presId="urn:microsoft.com/office/officeart/2005/8/layout/hList9"/>
    <dgm:cxn modelId="{B03FFBE1-AC24-4BDB-87DF-315910EBEC05}" type="presParOf" srcId="{CC11680E-7F6F-4E64-901F-132EB09E2CD6}" destId="{A5DDEDD5-78BB-4092-96B1-38FC1304814A}" srcOrd="1" destOrd="0" presId="urn:microsoft.com/office/officeart/2005/8/layout/hList9"/>
    <dgm:cxn modelId="{65C2DBBA-5D96-4B69-B706-73FBFD941795}" type="presParOf" srcId="{C6BA6A3C-DE43-4B1F-958E-2549CFE337F3}" destId="{D03B050C-AE1C-4D00-B1A4-575953D77966}" srcOrd="7" destOrd="0" presId="urn:microsoft.com/office/officeart/2005/8/layout/hList9"/>
    <dgm:cxn modelId="{A52A18E2-7FBC-4520-9474-19130C7C1CFB}" type="presParOf" srcId="{C6BA6A3C-DE43-4B1F-958E-2549CFE337F3}" destId="{AC91F9EA-0923-4D96-8FA2-A01482CD1A99}" srcOrd="8" destOrd="0" presId="urn:microsoft.com/office/officeart/2005/8/layout/hList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851F5D-7710-49AD-8A42-9B453184D0BC}">
      <dsp:nvSpPr>
        <dsp:cNvPr id="0" name=""/>
        <dsp:cNvSpPr/>
      </dsp:nvSpPr>
      <dsp:spPr>
        <a:xfrm>
          <a:off x="0" y="761598"/>
          <a:ext cx="5161312" cy="933428"/>
        </a:xfrm>
        <a:prstGeom prst="rect">
          <a:avLst/>
        </a:prstGeom>
        <a:solidFill>
          <a:schemeClr val="accent6">
            <a:lumMod val="40000"/>
            <a:lumOff val="60000"/>
            <a:alpha val="90000"/>
          </a:schemeClr>
        </a:solidFill>
        <a:ln w="34925" cap="flat" cmpd="sng" algn="in">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Quantitative Information:</a:t>
          </a:r>
          <a:endParaRPr lang="en-IN" sz="2400" kern="1200" dirty="0">
            <a:latin typeface="Arial Rounded MT Bold" panose="020F0704030504030204" pitchFamily="34" charset="0"/>
          </a:endParaRPr>
        </a:p>
      </dsp:txBody>
      <dsp:txXfrm>
        <a:off x="825810" y="761598"/>
        <a:ext cx="4335502" cy="933428"/>
      </dsp:txXfrm>
    </dsp:sp>
    <dsp:sp modelId="{546389E8-3503-4A8F-99E9-B43D7DF1215A}">
      <dsp:nvSpPr>
        <dsp:cNvPr id="0" name=""/>
        <dsp:cNvSpPr/>
      </dsp:nvSpPr>
      <dsp:spPr>
        <a:xfrm>
          <a:off x="688461" y="1697981"/>
          <a:ext cx="3745455" cy="2834385"/>
        </a:xfrm>
        <a:prstGeom prst="rect">
          <a:avLst/>
        </a:prstGeom>
        <a:solidFill>
          <a:schemeClr val="accent2">
            <a:tint val="40000"/>
            <a:alpha val="90000"/>
            <a:hueOff val="-11941"/>
            <a:satOff val="-18222"/>
            <a:lumOff val="-1882"/>
            <a:alphaOff val="0"/>
          </a:schemeClr>
        </a:solidFill>
        <a:ln w="34925" cap="flat" cmpd="sng" algn="in">
          <a:solidFill>
            <a:schemeClr val="accent2">
              <a:tint val="40000"/>
              <a:alpha val="90000"/>
              <a:hueOff val="-11941"/>
              <a:satOff val="-18222"/>
              <a:lumOff val="-1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20904" rIns="120904" bIns="120904" numCol="1" spcCol="1270" anchor="t" anchorCtr="0">
          <a:noAutofit/>
        </a:bodyPr>
        <a:lstStyle/>
        <a:p>
          <a:pPr marL="0" lvl="0" indent="0" algn="just" defTabSz="755650">
            <a:lnSpc>
              <a:spcPct val="90000"/>
            </a:lnSpc>
            <a:spcBef>
              <a:spcPct val="0"/>
            </a:spcBef>
            <a:spcAft>
              <a:spcPct val="35000"/>
            </a:spcAft>
            <a:buFont typeface="Arial" panose="020B0604020202020204" pitchFamily="34" charset="0"/>
            <a:buNone/>
          </a:pPr>
          <a:r>
            <a:rPr lang="en-IN" sz="1700" b="0" i="0" kern="1200" dirty="0">
              <a:latin typeface="Arial Rounded MT Bold" panose="020F0704030504030204" pitchFamily="34" charset="0"/>
            </a:rPr>
            <a:t>Numerical, measurable data.</a:t>
          </a:r>
        </a:p>
        <a:p>
          <a:pPr marL="0" lvl="0" indent="0" defTabSz="755650">
            <a:lnSpc>
              <a:spcPct val="90000"/>
            </a:lnSpc>
            <a:spcBef>
              <a:spcPct val="0"/>
            </a:spcBef>
            <a:spcAft>
              <a:spcPct val="35000"/>
            </a:spcAft>
            <a:buNone/>
          </a:pPr>
          <a:endParaRPr lang="en-IN" sz="1700" b="0" i="0" kern="1200" dirty="0">
            <a:latin typeface="Arial Rounded MT Bold" panose="020F0704030504030204" pitchFamily="34" charset="0"/>
          </a:endParaRPr>
        </a:p>
        <a:p>
          <a:pPr marL="0" lvl="0" indent="0" algn="l" defTabSz="755650">
            <a:lnSpc>
              <a:spcPct val="90000"/>
            </a:lnSpc>
            <a:spcBef>
              <a:spcPct val="0"/>
            </a:spcBef>
            <a:spcAft>
              <a:spcPct val="35000"/>
            </a:spcAft>
            <a:buNone/>
          </a:pPr>
          <a:r>
            <a:rPr lang="en-IN" sz="1700" b="0" i="0" kern="1200" dirty="0">
              <a:latin typeface="Arial Rounded MT Bold" panose="020F0704030504030204" pitchFamily="34" charset="0"/>
            </a:rPr>
            <a:t>Focus: Performance metrics, statistics.</a:t>
          </a:r>
        </a:p>
        <a:p>
          <a:pPr marL="0" lvl="0" indent="0" defTabSz="755650">
            <a:lnSpc>
              <a:spcPct val="90000"/>
            </a:lnSpc>
            <a:spcBef>
              <a:spcPct val="0"/>
            </a:spcBef>
            <a:spcAft>
              <a:spcPct val="35000"/>
            </a:spcAft>
            <a:buNone/>
          </a:pPr>
          <a:endParaRPr lang="en-IN" sz="1700" b="0" i="0" kern="1200" dirty="0">
            <a:latin typeface="Arial Rounded MT Bold" panose="020F0704030504030204" pitchFamily="34" charset="0"/>
          </a:endParaRPr>
        </a:p>
        <a:p>
          <a:pPr marL="0" lvl="0" indent="0" defTabSz="755650">
            <a:lnSpc>
              <a:spcPct val="90000"/>
            </a:lnSpc>
            <a:spcBef>
              <a:spcPct val="0"/>
            </a:spcBef>
            <a:spcAft>
              <a:spcPct val="35000"/>
            </a:spcAft>
            <a:buNone/>
          </a:pPr>
          <a:r>
            <a:rPr lang="en-US" sz="1700" b="0" i="0" kern="1200" dirty="0">
              <a:highlight>
                <a:srgbClr val="FFFF00"/>
              </a:highlight>
              <a:latin typeface="Arial Rounded MT Bold" panose="020F0704030504030204" pitchFamily="34" charset="0"/>
            </a:rPr>
            <a:t>Examples: </a:t>
          </a:r>
          <a:r>
            <a:rPr lang="en-US" sz="1700" b="0" i="0" kern="1200" dirty="0">
              <a:latin typeface="Arial Rounded MT Bold" panose="020F0704030504030204" pitchFamily="34" charset="0"/>
            </a:rPr>
            <a:t>Minterm selectivity, access frequency.</a:t>
          </a:r>
          <a:endParaRPr lang="en-IN" sz="1700" kern="1200" dirty="0">
            <a:latin typeface="Arial Rounded MT Bold" panose="020F0704030504030204" pitchFamily="34" charset="0"/>
          </a:endParaRPr>
        </a:p>
      </dsp:txBody>
      <dsp:txXfrm>
        <a:off x="1287734" y="1697981"/>
        <a:ext cx="3146182" cy="2834385"/>
      </dsp:txXfrm>
    </dsp:sp>
    <dsp:sp modelId="{2DC117A1-7A75-4C3C-B773-6B2EAF2822F8}">
      <dsp:nvSpPr>
        <dsp:cNvPr id="0" name=""/>
        <dsp:cNvSpPr/>
      </dsp:nvSpPr>
      <dsp:spPr>
        <a:xfrm>
          <a:off x="92983" y="913951"/>
          <a:ext cx="650271" cy="621642"/>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66850">
            <a:lnSpc>
              <a:spcPct val="90000"/>
            </a:lnSpc>
            <a:spcBef>
              <a:spcPct val="0"/>
            </a:spcBef>
            <a:spcAft>
              <a:spcPct val="35000"/>
            </a:spcAft>
            <a:buNone/>
          </a:pPr>
          <a:r>
            <a:rPr lang="en-US" sz="3300" kern="1200" dirty="0"/>
            <a:t>1</a:t>
          </a:r>
          <a:endParaRPr lang="en-IN" sz="3300" kern="1200" dirty="0"/>
        </a:p>
      </dsp:txBody>
      <dsp:txXfrm>
        <a:off x="188213" y="1004988"/>
        <a:ext cx="459811" cy="439568"/>
      </dsp:txXfrm>
    </dsp:sp>
    <dsp:sp modelId="{18B70C20-F5F5-4E26-9AFC-9F57102B3233}">
      <dsp:nvSpPr>
        <dsp:cNvPr id="0" name=""/>
        <dsp:cNvSpPr/>
      </dsp:nvSpPr>
      <dsp:spPr>
        <a:xfrm>
          <a:off x="5863917" y="761598"/>
          <a:ext cx="5110052" cy="906851"/>
        </a:xfrm>
        <a:prstGeom prst="rect">
          <a:avLst/>
        </a:prstGeom>
        <a:solidFill>
          <a:schemeClr val="accent6">
            <a:lumMod val="40000"/>
            <a:lumOff val="60000"/>
            <a:alpha val="90000"/>
          </a:schemeClr>
        </a:solidFill>
        <a:ln w="34925" cap="flat" cmpd="sng" algn="in">
          <a:solidFill>
            <a:schemeClr val="accent2">
              <a:tint val="40000"/>
              <a:alpha val="90000"/>
              <a:hueOff val="-23882"/>
              <a:satOff val="-36445"/>
              <a:lumOff val="-37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Qualitative Information:</a:t>
          </a:r>
          <a:endParaRPr lang="en-IN" sz="2400" kern="1200" dirty="0">
            <a:latin typeface="Arial Rounded MT Bold" panose="020F0704030504030204" pitchFamily="34" charset="0"/>
          </a:endParaRPr>
        </a:p>
      </dsp:txBody>
      <dsp:txXfrm>
        <a:off x="6681526" y="761598"/>
        <a:ext cx="4292444" cy="906851"/>
      </dsp:txXfrm>
    </dsp:sp>
    <dsp:sp modelId="{A1D8D938-95BC-4486-AA64-34F5DD2EF862}">
      <dsp:nvSpPr>
        <dsp:cNvPr id="0" name=""/>
        <dsp:cNvSpPr/>
      </dsp:nvSpPr>
      <dsp:spPr>
        <a:xfrm>
          <a:off x="6555539" y="1668449"/>
          <a:ext cx="3726810" cy="2971767"/>
        </a:xfrm>
        <a:prstGeom prst="rect">
          <a:avLst/>
        </a:prstGeom>
        <a:solidFill>
          <a:schemeClr val="bg2">
            <a:lumMod val="10000"/>
            <a:lumOff val="90000"/>
            <a:alpha val="90000"/>
          </a:schemeClr>
        </a:solidFill>
        <a:ln w="34925" cap="flat" cmpd="sng" algn="in">
          <a:solidFill>
            <a:schemeClr val="accent2">
              <a:tint val="40000"/>
              <a:alpha val="90000"/>
              <a:hueOff val="-35823"/>
              <a:satOff val="-54667"/>
              <a:lumOff val="-564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13792" rIns="113792" bIns="113792" numCol="1" spcCol="1270" anchor="t" anchorCtr="0">
          <a:noAutofit/>
        </a:bodyPr>
        <a:lstStyle/>
        <a:p>
          <a:pPr marL="0" lvl="0" indent="0" algn="just" defTabSz="711200">
            <a:lnSpc>
              <a:spcPct val="90000"/>
            </a:lnSpc>
            <a:spcBef>
              <a:spcPct val="0"/>
            </a:spcBef>
            <a:spcAft>
              <a:spcPct val="35000"/>
            </a:spcAft>
            <a:buFont typeface="Arial" panose="020B0604020202020204" pitchFamily="34" charset="0"/>
            <a:buNone/>
          </a:pPr>
          <a:r>
            <a:rPr lang="en-IN" sz="1600" b="0" i="0" kern="1200" dirty="0">
              <a:latin typeface="Arial Rounded MT Bold" panose="020F0704030504030204" pitchFamily="34" charset="0"/>
            </a:rPr>
            <a:t>Descriptive, conceptual data.</a:t>
          </a:r>
        </a:p>
        <a:p>
          <a:pPr marL="0" lvl="0" indent="0" defTabSz="711200">
            <a:lnSpc>
              <a:spcPct val="90000"/>
            </a:lnSpc>
            <a:spcBef>
              <a:spcPct val="0"/>
            </a:spcBef>
            <a:spcAft>
              <a:spcPct val="35000"/>
            </a:spcAft>
            <a:buNone/>
          </a:pP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r>
            <a:rPr lang="en-IN" sz="1600" b="0" i="0" kern="1200" dirty="0">
              <a:latin typeface="Arial Rounded MT Bold" panose="020F0704030504030204" pitchFamily="34" charset="0"/>
            </a:rPr>
            <a:t>Focus: Design principles, trade-offs.</a:t>
          </a:r>
        </a:p>
        <a:p>
          <a:pPr marL="0" lvl="0" indent="0" defTabSz="711200">
            <a:lnSpc>
              <a:spcPct val="90000"/>
            </a:lnSpc>
            <a:spcBef>
              <a:spcPct val="0"/>
            </a:spcBef>
            <a:spcAft>
              <a:spcPct val="35000"/>
            </a:spcAft>
            <a:buNone/>
          </a:pP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r>
            <a:rPr lang="en-IN" sz="1600" b="0" i="0" kern="1200" dirty="0">
              <a:highlight>
                <a:srgbClr val="FFFF00"/>
              </a:highlight>
              <a:latin typeface="Arial Rounded MT Bold" panose="020F0704030504030204" pitchFamily="34" charset="0"/>
            </a:rPr>
            <a:t>Examples: </a:t>
          </a:r>
          <a:r>
            <a:rPr lang="en-IN" sz="1600" b="0" i="0" kern="1200" dirty="0">
              <a:latin typeface="Arial Rounded MT Bold" panose="020F0704030504030204" pitchFamily="34" charset="0"/>
            </a:rPr>
            <a:t>Completeness, minimality.</a:t>
          </a:r>
          <a:endParaRPr lang="en-IN" sz="1600" kern="1200" dirty="0">
            <a:latin typeface="Arial Rounded MT Bold" panose="020F0704030504030204" pitchFamily="34" charset="0"/>
          </a:endParaRPr>
        </a:p>
      </dsp:txBody>
      <dsp:txXfrm>
        <a:off x="7151828" y="1668449"/>
        <a:ext cx="3130520" cy="2971767"/>
      </dsp:txXfrm>
    </dsp:sp>
    <dsp:sp modelId="{AC91F9EA-0923-4D96-8FA2-A01482CD1A99}">
      <dsp:nvSpPr>
        <dsp:cNvPr id="0" name=""/>
        <dsp:cNvSpPr/>
      </dsp:nvSpPr>
      <dsp:spPr>
        <a:xfrm>
          <a:off x="5926010" y="866694"/>
          <a:ext cx="680477" cy="645053"/>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66850">
            <a:lnSpc>
              <a:spcPct val="90000"/>
            </a:lnSpc>
            <a:spcBef>
              <a:spcPct val="0"/>
            </a:spcBef>
            <a:spcAft>
              <a:spcPct val="35000"/>
            </a:spcAft>
            <a:buNone/>
          </a:pPr>
          <a:r>
            <a:rPr lang="en-US" sz="3300" kern="1200" dirty="0"/>
            <a:t>2</a:t>
          </a:r>
          <a:endParaRPr lang="en-IN" sz="3300" kern="1200" dirty="0"/>
        </a:p>
      </dsp:txBody>
      <dsp:txXfrm>
        <a:off x="6025664" y="961160"/>
        <a:ext cx="481169" cy="4561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851F5D-7710-49AD-8A42-9B453184D0BC}">
      <dsp:nvSpPr>
        <dsp:cNvPr id="0" name=""/>
        <dsp:cNvSpPr/>
      </dsp:nvSpPr>
      <dsp:spPr>
        <a:xfrm>
          <a:off x="0" y="759563"/>
          <a:ext cx="5167972" cy="934632"/>
        </a:xfrm>
        <a:prstGeom prst="rect">
          <a:avLst/>
        </a:prstGeom>
        <a:solidFill>
          <a:schemeClr val="accent6">
            <a:lumMod val="40000"/>
            <a:lumOff val="60000"/>
            <a:alpha val="90000"/>
          </a:schemeClr>
        </a:solidFill>
        <a:ln w="34925" cap="flat" cmpd="sng" algn="in">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Quantitative Analysis:</a:t>
          </a:r>
          <a:endParaRPr lang="en-IN" sz="2400" kern="1200" dirty="0">
            <a:latin typeface="Arial Rounded MT Bold" panose="020F0704030504030204" pitchFamily="34" charset="0"/>
          </a:endParaRPr>
        </a:p>
      </dsp:txBody>
      <dsp:txXfrm>
        <a:off x="826875" y="759563"/>
        <a:ext cx="4341096" cy="934632"/>
      </dsp:txXfrm>
    </dsp:sp>
    <dsp:sp modelId="{546389E8-3503-4A8F-99E9-B43D7DF1215A}">
      <dsp:nvSpPr>
        <dsp:cNvPr id="0" name=""/>
        <dsp:cNvSpPr/>
      </dsp:nvSpPr>
      <dsp:spPr>
        <a:xfrm>
          <a:off x="687189" y="1697155"/>
          <a:ext cx="3750288" cy="2838043"/>
        </a:xfrm>
        <a:prstGeom prst="rect">
          <a:avLst/>
        </a:prstGeom>
        <a:solidFill>
          <a:schemeClr val="accent2">
            <a:tint val="40000"/>
            <a:alpha val="90000"/>
            <a:hueOff val="-11941"/>
            <a:satOff val="-18222"/>
            <a:lumOff val="-1882"/>
            <a:alphaOff val="0"/>
          </a:schemeClr>
        </a:solidFill>
        <a:ln w="34925" cap="flat" cmpd="sng" algn="in">
          <a:solidFill>
            <a:schemeClr val="accent2">
              <a:tint val="40000"/>
              <a:alpha val="90000"/>
              <a:hueOff val="-11941"/>
              <a:satOff val="-18222"/>
              <a:lumOff val="-1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13792" rIns="113792" bIns="113792" numCol="1" spcCol="1270" anchor="t" anchorCtr="0">
          <a:noAutofit/>
        </a:bodyPr>
        <a:lstStyle/>
        <a:p>
          <a:pPr marL="0" lvl="0" indent="0" algn="just" defTabSz="711200">
            <a:lnSpc>
              <a:spcPct val="90000"/>
            </a:lnSpc>
            <a:spcBef>
              <a:spcPct val="0"/>
            </a:spcBef>
            <a:spcAft>
              <a:spcPct val="35000"/>
            </a:spcAft>
            <a:buFont typeface="Arial" panose="020B0604020202020204" pitchFamily="34" charset="0"/>
            <a:buNone/>
          </a:pPr>
          <a:r>
            <a:rPr lang="en-US" sz="1600" b="0" i="0" kern="1200" dirty="0">
              <a:latin typeface="Arial Rounded MT Bold" panose="020F0704030504030204" pitchFamily="34" charset="0"/>
            </a:rPr>
            <a:t>Use minterm selectivity to identify frequently accessed data subsets and optimize query performance.</a:t>
          </a: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r>
            <a:rPr lang="en-US" sz="1600" b="0" i="0" kern="1200" dirty="0">
              <a:latin typeface="Arial Rounded MT Bold" panose="020F0704030504030204" pitchFamily="34" charset="0"/>
            </a:rPr>
            <a:t>Use access frequency to allocate resources (e.g., placing high-traffic fragments on high-performance nodes).</a:t>
          </a:r>
          <a:endParaRPr lang="en-IN" sz="1600" kern="1200" dirty="0">
            <a:latin typeface="Arial Rounded MT Bold" panose="020F0704030504030204" pitchFamily="34" charset="0"/>
          </a:endParaRPr>
        </a:p>
      </dsp:txBody>
      <dsp:txXfrm>
        <a:off x="1287236" y="1697155"/>
        <a:ext cx="3150242" cy="2838043"/>
      </dsp:txXfrm>
    </dsp:sp>
    <dsp:sp modelId="{2DC117A1-7A75-4C3C-B773-6B2EAF2822F8}">
      <dsp:nvSpPr>
        <dsp:cNvPr id="0" name=""/>
        <dsp:cNvSpPr/>
      </dsp:nvSpPr>
      <dsp:spPr>
        <a:xfrm>
          <a:off x="81771" y="864722"/>
          <a:ext cx="643073" cy="630663"/>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11300">
            <a:lnSpc>
              <a:spcPct val="90000"/>
            </a:lnSpc>
            <a:spcBef>
              <a:spcPct val="0"/>
            </a:spcBef>
            <a:spcAft>
              <a:spcPct val="35000"/>
            </a:spcAft>
            <a:buNone/>
          </a:pPr>
          <a:r>
            <a:rPr lang="en-US" sz="3400" kern="1200" dirty="0"/>
            <a:t>1</a:t>
          </a:r>
          <a:endParaRPr lang="en-IN" sz="3400" kern="1200" dirty="0"/>
        </a:p>
      </dsp:txBody>
      <dsp:txXfrm>
        <a:off x="175947" y="957080"/>
        <a:ext cx="454721" cy="445947"/>
      </dsp:txXfrm>
    </dsp:sp>
    <dsp:sp modelId="{18B70C20-F5F5-4E26-9AFC-9F57102B3233}">
      <dsp:nvSpPr>
        <dsp:cNvPr id="0" name=""/>
        <dsp:cNvSpPr/>
      </dsp:nvSpPr>
      <dsp:spPr>
        <a:xfrm>
          <a:off x="5861286" y="759563"/>
          <a:ext cx="5116646" cy="908021"/>
        </a:xfrm>
        <a:prstGeom prst="rect">
          <a:avLst/>
        </a:prstGeom>
        <a:solidFill>
          <a:schemeClr val="accent6">
            <a:lumMod val="40000"/>
            <a:lumOff val="60000"/>
            <a:alpha val="90000"/>
          </a:schemeClr>
        </a:solidFill>
        <a:ln w="34925" cap="flat" cmpd="sng" algn="in">
          <a:solidFill>
            <a:schemeClr val="accent2">
              <a:tint val="40000"/>
              <a:alpha val="90000"/>
              <a:hueOff val="-23882"/>
              <a:satOff val="-36445"/>
              <a:lumOff val="-37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Qualitative Analysis:</a:t>
          </a:r>
          <a:endParaRPr lang="en-IN" sz="2400" kern="1200" dirty="0">
            <a:latin typeface="Arial Rounded MT Bold" panose="020F0704030504030204" pitchFamily="34" charset="0"/>
          </a:endParaRPr>
        </a:p>
      </dsp:txBody>
      <dsp:txXfrm>
        <a:off x="6679950" y="759563"/>
        <a:ext cx="4297983" cy="908021"/>
      </dsp:txXfrm>
    </dsp:sp>
    <dsp:sp modelId="{A1D8D938-95BC-4486-AA64-34F5DD2EF862}">
      <dsp:nvSpPr>
        <dsp:cNvPr id="0" name=""/>
        <dsp:cNvSpPr/>
      </dsp:nvSpPr>
      <dsp:spPr>
        <a:xfrm>
          <a:off x="6553800" y="1667584"/>
          <a:ext cx="3731618" cy="2975602"/>
        </a:xfrm>
        <a:prstGeom prst="rect">
          <a:avLst/>
        </a:prstGeom>
        <a:solidFill>
          <a:schemeClr val="bg2">
            <a:lumMod val="10000"/>
            <a:lumOff val="90000"/>
            <a:alpha val="90000"/>
          </a:schemeClr>
        </a:solidFill>
        <a:ln w="34925" cap="flat" cmpd="sng" algn="in">
          <a:solidFill>
            <a:schemeClr val="accent2">
              <a:tint val="40000"/>
              <a:alpha val="90000"/>
              <a:hueOff val="-35823"/>
              <a:satOff val="-54667"/>
              <a:lumOff val="-564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06680" rIns="106680" bIns="106680" numCol="1" spcCol="1270" anchor="t" anchorCtr="0">
          <a:noAutofit/>
        </a:bodyPr>
        <a:lstStyle/>
        <a:p>
          <a:pPr marL="0" lvl="0" indent="0" algn="just" defTabSz="666750">
            <a:lnSpc>
              <a:spcPct val="90000"/>
            </a:lnSpc>
            <a:spcBef>
              <a:spcPct val="0"/>
            </a:spcBef>
            <a:spcAft>
              <a:spcPct val="35000"/>
            </a:spcAft>
            <a:buFont typeface="Arial" panose="020B0604020202020204" pitchFamily="34" charset="0"/>
            <a:buNone/>
          </a:pPr>
          <a:r>
            <a:rPr lang="en-US" sz="1500" b="0" i="0" kern="1200" dirty="0">
              <a:latin typeface="Arial Rounded MT Bold" panose="020F0704030504030204" pitchFamily="34" charset="0"/>
            </a:rPr>
            <a:t>Use completeness to ensure data integrity and compliance with business or regulatory requirements.</a:t>
          </a:r>
          <a:endParaRPr lang="en-IN" sz="1500" b="0" i="0" kern="1200" dirty="0">
            <a:latin typeface="Arial Rounded MT Bold" panose="020F0704030504030204" pitchFamily="34" charset="0"/>
          </a:endParaRPr>
        </a:p>
        <a:p>
          <a:pPr marL="0" lvl="0" indent="0" defTabSz="666750">
            <a:lnSpc>
              <a:spcPct val="90000"/>
            </a:lnSpc>
            <a:spcBef>
              <a:spcPct val="0"/>
            </a:spcBef>
            <a:spcAft>
              <a:spcPct val="35000"/>
            </a:spcAft>
            <a:buNone/>
          </a:pPr>
          <a:endParaRPr lang="en-IN" sz="1500" b="0" i="0" kern="1200" dirty="0">
            <a:latin typeface="Arial Rounded MT Bold" panose="020F0704030504030204" pitchFamily="34" charset="0"/>
          </a:endParaRPr>
        </a:p>
        <a:p>
          <a:pPr marL="0" lvl="0" indent="0" defTabSz="666750">
            <a:lnSpc>
              <a:spcPct val="90000"/>
            </a:lnSpc>
            <a:spcBef>
              <a:spcPct val="0"/>
            </a:spcBef>
            <a:spcAft>
              <a:spcPct val="35000"/>
            </a:spcAft>
            <a:buNone/>
          </a:pPr>
          <a:endParaRPr lang="en-IN" sz="1500" b="0" i="0" kern="1200" dirty="0">
            <a:latin typeface="Arial Rounded MT Bold" panose="020F0704030504030204" pitchFamily="34" charset="0"/>
          </a:endParaRPr>
        </a:p>
        <a:p>
          <a:pPr marL="0" lvl="0" indent="0" defTabSz="666750">
            <a:lnSpc>
              <a:spcPct val="90000"/>
            </a:lnSpc>
            <a:spcBef>
              <a:spcPct val="0"/>
            </a:spcBef>
            <a:spcAft>
              <a:spcPct val="35000"/>
            </a:spcAft>
            <a:buNone/>
          </a:pPr>
          <a:r>
            <a:rPr lang="en-US" sz="1500" b="0" i="0" kern="1200" dirty="0">
              <a:latin typeface="Arial Rounded MT Bold" panose="020F0704030504030204" pitchFamily="34" charset="0"/>
            </a:rPr>
            <a:t>Use minimality to design a fragmentation strategy that is efficient and scalable.</a:t>
          </a:r>
          <a:endParaRPr lang="en-IN" sz="1500" kern="1200" dirty="0">
            <a:latin typeface="Arial Rounded MT Bold" panose="020F0704030504030204" pitchFamily="34" charset="0"/>
          </a:endParaRPr>
        </a:p>
      </dsp:txBody>
      <dsp:txXfrm>
        <a:off x="7150859" y="1667584"/>
        <a:ext cx="3134559" cy="2975602"/>
      </dsp:txXfrm>
    </dsp:sp>
    <dsp:sp modelId="{AC91F9EA-0923-4D96-8FA2-A01482CD1A99}">
      <dsp:nvSpPr>
        <dsp:cNvPr id="0" name=""/>
        <dsp:cNvSpPr/>
      </dsp:nvSpPr>
      <dsp:spPr>
        <a:xfrm>
          <a:off x="5914154" y="901952"/>
          <a:ext cx="681356" cy="645885"/>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11300">
            <a:lnSpc>
              <a:spcPct val="90000"/>
            </a:lnSpc>
            <a:spcBef>
              <a:spcPct val="0"/>
            </a:spcBef>
            <a:spcAft>
              <a:spcPct val="35000"/>
            </a:spcAft>
            <a:buNone/>
          </a:pPr>
          <a:r>
            <a:rPr lang="en-US" sz="3400" kern="1200" dirty="0"/>
            <a:t>2</a:t>
          </a:r>
          <a:endParaRPr lang="en-IN" sz="3400" kern="1200" dirty="0"/>
        </a:p>
      </dsp:txBody>
      <dsp:txXfrm>
        <a:off x="6013936" y="996540"/>
        <a:ext cx="481792" cy="456709"/>
      </dsp:txXfrm>
    </dsp:sp>
  </dsp:spTree>
</dsp:drawing>
</file>

<file path=ppt/diagrams/layout1.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2/23/2025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2/23/2025</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2/23/2025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2/23/2025</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2/23/2025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2/23/2025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2/23/2025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2/23/2025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2/23/2025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2/23/2025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2/23/2025</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8302124-A70B-7893-E840-E2C471934B9D}"/>
              </a:ext>
            </a:extLst>
          </p:cNvPr>
          <p:cNvSpPr>
            <a:spLocks noGrp="1"/>
          </p:cNvSpPr>
          <p:nvPr>
            <p:ph type="ctrTitle"/>
          </p:nvPr>
        </p:nvSpPr>
        <p:spPr/>
        <p:txBody>
          <a:bodyPr/>
          <a:lstStyle/>
          <a:p>
            <a:endParaRPr lang="en-IN"/>
          </a:p>
        </p:txBody>
      </p:sp>
      <p:sp>
        <p:nvSpPr>
          <p:cNvPr id="7" name="Subtitle 6">
            <a:extLst>
              <a:ext uri="{FF2B5EF4-FFF2-40B4-BE49-F238E27FC236}">
                <a16:creationId xmlns:a16="http://schemas.microsoft.com/office/drawing/2014/main" id="{A372F96E-F1E0-6A4E-2B65-4DBB9BEF8529}"/>
              </a:ext>
            </a:extLst>
          </p:cNvPr>
          <p:cNvSpPr>
            <a:spLocks noGrp="1"/>
          </p:cNvSpPr>
          <p:nvPr>
            <p:ph type="subTitle" idx="1"/>
          </p:nvPr>
        </p:nvSpPr>
        <p:spPr/>
        <p:txBody>
          <a:bodyPr/>
          <a:lstStyle/>
          <a:p>
            <a:endParaRPr lang="en-IN"/>
          </a:p>
        </p:txBody>
      </p:sp>
      <p:pic>
        <p:nvPicPr>
          <p:cNvPr id="8" name="Picture 7" descr="extreme close up of line chart graphic">
            <a:extLst>
              <a:ext uri="{FF2B5EF4-FFF2-40B4-BE49-F238E27FC236}">
                <a16:creationId xmlns:a16="http://schemas.microsoft.com/office/drawing/2014/main" id="{4E345C9B-247E-D23C-1551-81AF40220157}"/>
              </a:ext>
            </a:extLst>
          </p:cNvPr>
          <p:cNvPicPr>
            <a:picLocks noChangeAspect="1"/>
          </p:cNvPicPr>
          <p:nvPr/>
        </p:nvPicPr>
        <p:blipFill rotWithShape="1">
          <a:blip r:embed="rId2"/>
          <a:srcRect t="10000"/>
          <a:stretch/>
        </p:blipFill>
        <p:spPr>
          <a:xfrm>
            <a:off x="-18" y="0"/>
            <a:ext cx="12191980" cy="6857990"/>
          </a:xfrm>
          <a:prstGeom prst="rect">
            <a:avLst/>
          </a:prstGeom>
        </p:spPr>
      </p:pic>
      <p:sp>
        <p:nvSpPr>
          <p:cNvPr id="9" name="Title 1">
            <a:extLst>
              <a:ext uri="{FF2B5EF4-FFF2-40B4-BE49-F238E27FC236}">
                <a16:creationId xmlns:a16="http://schemas.microsoft.com/office/drawing/2014/main" id="{CC6E94BB-01BE-D1DD-7222-14579FB49DEC}"/>
              </a:ext>
            </a:extLst>
          </p:cNvPr>
          <p:cNvSpPr txBox="1">
            <a:spLocks/>
          </p:cNvSpPr>
          <p:nvPr/>
        </p:nvSpPr>
        <p:spPr>
          <a:xfrm>
            <a:off x="6298099" y="3717144"/>
            <a:ext cx="5318449" cy="2720978"/>
          </a:xfrm>
          <a:prstGeom prst="rect">
            <a:avLst/>
          </a:prstGeom>
        </p:spPr>
        <p:txBody>
          <a:bodyPr vert="horz" lIns="91440" tIns="45720" rIns="91440" bIns="45720" rtlCol="0" anchor="t">
            <a:noAutofit/>
          </a:bodyPr>
          <a:lstStyle>
            <a:lvl1pPr algn="ctr" defTabSz="914400" rtl="0" eaLnBrk="1" latinLnBrk="0" hangingPunct="1">
              <a:lnSpc>
                <a:spcPct val="89000"/>
              </a:lnSpc>
              <a:spcBef>
                <a:spcPct val="0"/>
              </a:spcBef>
              <a:buNone/>
              <a:defRPr sz="7200" kern="1200" cap="all" baseline="0">
                <a:solidFill>
                  <a:schemeClr val="tx2"/>
                </a:solidFill>
                <a:latin typeface="+mj-lt"/>
                <a:ea typeface="+mj-ea"/>
                <a:cs typeface="+mj-cs"/>
              </a:defRPr>
            </a:lvl1pPr>
          </a:lstStyle>
          <a:p>
            <a:pPr algn="l"/>
            <a:r>
              <a:rPr lang="en-US" sz="2800" dirty="0">
                <a:solidFill>
                  <a:srgbClr val="FFFFFF"/>
                </a:solidFill>
                <a:latin typeface="Arial Rounded MT Bold" panose="020F0704030504030204" pitchFamily="34" charset="0"/>
              </a:rPr>
              <a:t>NAME – ABHIRUP BAG</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ROLL – 13000122082</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DEPARTMENT – CSE(B)</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SEMESTER – 6</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PAPER – Distributed Database Management System(PEC-IT 601B)</a:t>
            </a:r>
          </a:p>
        </p:txBody>
      </p:sp>
      <p:sp>
        <p:nvSpPr>
          <p:cNvPr id="10" name="Rectangle 9">
            <a:extLst>
              <a:ext uri="{FF2B5EF4-FFF2-40B4-BE49-F238E27FC236}">
                <a16:creationId xmlns:a16="http://schemas.microsoft.com/office/drawing/2014/main" id="{C2F6C9D2-C628-91E4-3324-CD647E29AD58}"/>
              </a:ext>
            </a:extLst>
          </p:cNvPr>
          <p:cNvSpPr/>
          <p:nvPr/>
        </p:nvSpPr>
        <p:spPr>
          <a:xfrm>
            <a:off x="2679906" y="1162463"/>
            <a:ext cx="8757672" cy="1956683"/>
          </a:xfrm>
          <a:custGeom>
            <a:avLst/>
            <a:gdLst>
              <a:gd name="connsiteX0" fmla="*/ 0 w 8757672"/>
              <a:gd name="connsiteY0" fmla="*/ 0 h 1956683"/>
              <a:gd name="connsiteX1" fmla="*/ 671422 w 8757672"/>
              <a:gd name="connsiteY1" fmla="*/ 0 h 1956683"/>
              <a:gd name="connsiteX2" fmla="*/ 992536 w 8757672"/>
              <a:gd name="connsiteY2" fmla="*/ 0 h 1956683"/>
              <a:gd name="connsiteX3" fmla="*/ 1401228 w 8757672"/>
              <a:gd name="connsiteY3" fmla="*/ 0 h 1956683"/>
              <a:gd name="connsiteX4" fmla="*/ 2160226 w 8757672"/>
              <a:gd name="connsiteY4" fmla="*/ 0 h 1956683"/>
              <a:gd name="connsiteX5" fmla="*/ 2568917 w 8757672"/>
              <a:gd name="connsiteY5" fmla="*/ 0 h 1956683"/>
              <a:gd name="connsiteX6" fmla="*/ 3327915 w 8757672"/>
              <a:gd name="connsiteY6" fmla="*/ 0 h 1956683"/>
              <a:gd name="connsiteX7" fmla="*/ 3649030 w 8757672"/>
              <a:gd name="connsiteY7" fmla="*/ 0 h 1956683"/>
              <a:gd name="connsiteX8" fmla="*/ 4145298 w 8757672"/>
              <a:gd name="connsiteY8" fmla="*/ 0 h 1956683"/>
              <a:gd name="connsiteX9" fmla="*/ 4816720 w 8757672"/>
              <a:gd name="connsiteY9" fmla="*/ 0 h 1956683"/>
              <a:gd name="connsiteX10" fmla="*/ 5575718 w 8757672"/>
              <a:gd name="connsiteY10" fmla="*/ 0 h 1956683"/>
              <a:gd name="connsiteX11" fmla="*/ 6334716 w 8757672"/>
              <a:gd name="connsiteY11" fmla="*/ 0 h 1956683"/>
              <a:gd name="connsiteX12" fmla="*/ 6743407 w 8757672"/>
              <a:gd name="connsiteY12" fmla="*/ 0 h 1956683"/>
              <a:gd name="connsiteX13" fmla="*/ 7064522 w 8757672"/>
              <a:gd name="connsiteY13" fmla="*/ 0 h 1956683"/>
              <a:gd name="connsiteX14" fmla="*/ 7823520 w 8757672"/>
              <a:gd name="connsiteY14" fmla="*/ 0 h 1956683"/>
              <a:gd name="connsiteX15" fmla="*/ 8757672 w 8757672"/>
              <a:gd name="connsiteY15" fmla="*/ 0 h 1956683"/>
              <a:gd name="connsiteX16" fmla="*/ 8757672 w 8757672"/>
              <a:gd name="connsiteY16" fmla="*/ 489171 h 1956683"/>
              <a:gd name="connsiteX17" fmla="*/ 8757672 w 8757672"/>
              <a:gd name="connsiteY17" fmla="*/ 958775 h 1956683"/>
              <a:gd name="connsiteX18" fmla="*/ 8757672 w 8757672"/>
              <a:gd name="connsiteY18" fmla="*/ 1389245 h 1956683"/>
              <a:gd name="connsiteX19" fmla="*/ 8757672 w 8757672"/>
              <a:gd name="connsiteY19" fmla="*/ 1956683 h 1956683"/>
              <a:gd name="connsiteX20" fmla="*/ 8348981 w 8757672"/>
              <a:gd name="connsiteY20" fmla="*/ 1956683 h 1956683"/>
              <a:gd name="connsiteX21" fmla="*/ 7677559 w 8757672"/>
              <a:gd name="connsiteY21" fmla="*/ 1956683 h 1956683"/>
              <a:gd name="connsiteX22" fmla="*/ 7268868 w 8757672"/>
              <a:gd name="connsiteY22" fmla="*/ 1956683 h 1956683"/>
              <a:gd name="connsiteX23" fmla="*/ 6772600 w 8757672"/>
              <a:gd name="connsiteY23" fmla="*/ 1956683 h 1956683"/>
              <a:gd name="connsiteX24" fmla="*/ 6363908 w 8757672"/>
              <a:gd name="connsiteY24" fmla="*/ 1956683 h 1956683"/>
              <a:gd name="connsiteX25" fmla="*/ 6042794 w 8757672"/>
              <a:gd name="connsiteY25" fmla="*/ 1956683 h 1956683"/>
              <a:gd name="connsiteX26" fmla="*/ 5634102 w 8757672"/>
              <a:gd name="connsiteY26" fmla="*/ 1956683 h 1956683"/>
              <a:gd name="connsiteX27" fmla="*/ 4875104 w 8757672"/>
              <a:gd name="connsiteY27" fmla="*/ 1956683 h 1956683"/>
              <a:gd name="connsiteX28" fmla="*/ 4553989 w 8757672"/>
              <a:gd name="connsiteY28" fmla="*/ 1956683 h 1956683"/>
              <a:gd name="connsiteX29" fmla="*/ 4145298 w 8757672"/>
              <a:gd name="connsiteY29" fmla="*/ 1956683 h 1956683"/>
              <a:gd name="connsiteX30" fmla="*/ 3649030 w 8757672"/>
              <a:gd name="connsiteY30" fmla="*/ 1956683 h 1956683"/>
              <a:gd name="connsiteX31" fmla="*/ 3065185 w 8757672"/>
              <a:gd name="connsiteY31" fmla="*/ 1956683 h 1956683"/>
              <a:gd name="connsiteX32" fmla="*/ 2481340 w 8757672"/>
              <a:gd name="connsiteY32" fmla="*/ 1956683 h 1956683"/>
              <a:gd name="connsiteX33" fmla="*/ 1897496 w 8757672"/>
              <a:gd name="connsiteY33" fmla="*/ 1956683 h 1956683"/>
              <a:gd name="connsiteX34" fmla="*/ 1313651 w 8757672"/>
              <a:gd name="connsiteY34" fmla="*/ 1956683 h 1956683"/>
              <a:gd name="connsiteX35" fmla="*/ 729806 w 8757672"/>
              <a:gd name="connsiteY35" fmla="*/ 1956683 h 1956683"/>
              <a:gd name="connsiteX36" fmla="*/ 0 w 8757672"/>
              <a:gd name="connsiteY36" fmla="*/ 1956683 h 1956683"/>
              <a:gd name="connsiteX37" fmla="*/ 0 w 8757672"/>
              <a:gd name="connsiteY37" fmla="*/ 1526213 h 1956683"/>
              <a:gd name="connsiteX38" fmla="*/ 0 w 8757672"/>
              <a:gd name="connsiteY38" fmla="*/ 1076176 h 1956683"/>
              <a:gd name="connsiteX39" fmla="*/ 0 w 8757672"/>
              <a:gd name="connsiteY39" fmla="*/ 626139 h 1956683"/>
              <a:gd name="connsiteX40" fmla="*/ 0 w 8757672"/>
              <a:gd name="connsiteY40" fmla="*/ 0 h 1956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8757672" h="1956683" fill="none" extrusionOk="0">
                <a:moveTo>
                  <a:pt x="0" y="0"/>
                </a:moveTo>
                <a:cubicBezTo>
                  <a:pt x="201171" y="-5149"/>
                  <a:pt x="530492" y="11908"/>
                  <a:pt x="671422" y="0"/>
                </a:cubicBezTo>
                <a:cubicBezTo>
                  <a:pt x="812352" y="-11908"/>
                  <a:pt x="916326" y="24426"/>
                  <a:pt x="992536" y="0"/>
                </a:cubicBezTo>
                <a:cubicBezTo>
                  <a:pt x="1068746" y="-24426"/>
                  <a:pt x="1234244" y="43755"/>
                  <a:pt x="1401228" y="0"/>
                </a:cubicBezTo>
                <a:cubicBezTo>
                  <a:pt x="1568212" y="-43755"/>
                  <a:pt x="1966735" y="11290"/>
                  <a:pt x="2160226" y="0"/>
                </a:cubicBezTo>
                <a:cubicBezTo>
                  <a:pt x="2353717" y="-11290"/>
                  <a:pt x="2421391" y="43128"/>
                  <a:pt x="2568917" y="0"/>
                </a:cubicBezTo>
                <a:cubicBezTo>
                  <a:pt x="2716443" y="-43128"/>
                  <a:pt x="3025066" y="39228"/>
                  <a:pt x="3327915" y="0"/>
                </a:cubicBezTo>
                <a:cubicBezTo>
                  <a:pt x="3630764" y="-39228"/>
                  <a:pt x="3581142" y="24977"/>
                  <a:pt x="3649030" y="0"/>
                </a:cubicBezTo>
                <a:cubicBezTo>
                  <a:pt x="3716919" y="-24977"/>
                  <a:pt x="3965311" y="45280"/>
                  <a:pt x="4145298" y="0"/>
                </a:cubicBezTo>
                <a:cubicBezTo>
                  <a:pt x="4325285" y="-45280"/>
                  <a:pt x="4666295" y="8993"/>
                  <a:pt x="4816720" y="0"/>
                </a:cubicBezTo>
                <a:cubicBezTo>
                  <a:pt x="4967145" y="-8993"/>
                  <a:pt x="5343594" y="36706"/>
                  <a:pt x="5575718" y="0"/>
                </a:cubicBezTo>
                <a:cubicBezTo>
                  <a:pt x="5807842" y="-36706"/>
                  <a:pt x="6160928" y="45447"/>
                  <a:pt x="6334716" y="0"/>
                </a:cubicBezTo>
                <a:cubicBezTo>
                  <a:pt x="6508504" y="-45447"/>
                  <a:pt x="6660030" y="26065"/>
                  <a:pt x="6743407" y="0"/>
                </a:cubicBezTo>
                <a:cubicBezTo>
                  <a:pt x="6826784" y="-26065"/>
                  <a:pt x="6932614" y="25349"/>
                  <a:pt x="7064522" y="0"/>
                </a:cubicBezTo>
                <a:cubicBezTo>
                  <a:pt x="7196430" y="-25349"/>
                  <a:pt x="7644655" y="55648"/>
                  <a:pt x="7823520" y="0"/>
                </a:cubicBezTo>
                <a:cubicBezTo>
                  <a:pt x="8002385" y="-55648"/>
                  <a:pt x="8306441" y="47410"/>
                  <a:pt x="8757672" y="0"/>
                </a:cubicBezTo>
                <a:cubicBezTo>
                  <a:pt x="8772390" y="130088"/>
                  <a:pt x="8720510" y="357542"/>
                  <a:pt x="8757672" y="489171"/>
                </a:cubicBezTo>
                <a:cubicBezTo>
                  <a:pt x="8794834" y="620800"/>
                  <a:pt x="8753628" y="774590"/>
                  <a:pt x="8757672" y="958775"/>
                </a:cubicBezTo>
                <a:cubicBezTo>
                  <a:pt x="8761716" y="1142960"/>
                  <a:pt x="8737127" y="1289777"/>
                  <a:pt x="8757672" y="1389245"/>
                </a:cubicBezTo>
                <a:cubicBezTo>
                  <a:pt x="8778217" y="1488713"/>
                  <a:pt x="8737251" y="1831782"/>
                  <a:pt x="8757672" y="1956683"/>
                </a:cubicBezTo>
                <a:cubicBezTo>
                  <a:pt x="8668643" y="1973124"/>
                  <a:pt x="8464576" y="1930056"/>
                  <a:pt x="8348981" y="1956683"/>
                </a:cubicBezTo>
                <a:cubicBezTo>
                  <a:pt x="8233386" y="1983310"/>
                  <a:pt x="7980125" y="1887305"/>
                  <a:pt x="7677559" y="1956683"/>
                </a:cubicBezTo>
                <a:cubicBezTo>
                  <a:pt x="7374993" y="2026061"/>
                  <a:pt x="7362108" y="1941426"/>
                  <a:pt x="7268868" y="1956683"/>
                </a:cubicBezTo>
                <a:cubicBezTo>
                  <a:pt x="7175628" y="1971940"/>
                  <a:pt x="6966219" y="1907179"/>
                  <a:pt x="6772600" y="1956683"/>
                </a:cubicBezTo>
                <a:cubicBezTo>
                  <a:pt x="6578981" y="2006187"/>
                  <a:pt x="6532601" y="1914681"/>
                  <a:pt x="6363908" y="1956683"/>
                </a:cubicBezTo>
                <a:cubicBezTo>
                  <a:pt x="6195215" y="1998685"/>
                  <a:pt x="6194184" y="1928302"/>
                  <a:pt x="6042794" y="1956683"/>
                </a:cubicBezTo>
                <a:cubicBezTo>
                  <a:pt x="5891404" y="1985064"/>
                  <a:pt x="5822120" y="1938595"/>
                  <a:pt x="5634102" y="1956683"/>
                </a:cubicBezTo>
                <a:cubicBezTo>
                  <a:pt x="5446084" y="1974771"/>
                  <a:pt x="5150761" y="1884863"/>
                  <a:pt x="4875104" y="1956683"/>
                </a:cubicBezTo>
                <a:cubicBezTo>
                  <a:pt x="4599447" y="2028503"/>
                  <a:pt x="4696806" y="1942202"/>
                  <a:pt x="4553989" y="1956683"/>
                </a:cubicBezTo>
                <a:cubicBezTo>
                  <a:pt x="4411172" y="1971164"/>
                  <a:pt x="4287122" y="1942734"/>
                  <a:pt x="4145298" y="1956683"/>
                </a:cubicBezTo>
                <a:cubicBezTo>
                  <a:pt x="4003474" y="1970632"/>
                  <a:pt x="3872487" y="1920439"/>
                  <a:pt x="3649030" y="1956683"/>
                </a:cubicBezTo>
                <a:cubicBezTo>
                  <a:pt x="3425573" y="1992927"/>
                  <a:pt x="3236420" y="1933119"/>
                  <a:pt x="3065185" y="1956683"/>
                </a:cubicBezTo>
                <a:cubicBezTo>
                  <a:pt x="2893951" y="1980247"/>
                  <a:pt x="2718189" y="1912157"/>
                  <a:pt x="2481340" y="1956683"/>
                </a:cubicBezTo>
                <a:cubicBezTo>
                  <a:pt x="2244491" y="2001209"/>
                  <a:pt x="2085709" y="1899219"/>
                  <a:pt x="1897496" y="1956683"/>
                </a:cubicBezTo>
                <a:cubicBezTo>
                  <a:pt x="1709283" y="2014147"/>
                  <a:pt x="1454109" y="1892370"/>
                  <a:pt x="1313651" y="1956683"/>
                </a:cubicBezTo>
                <a:cubicBezTo>
                  <a:pt x="1173194" y="2020996"/>
                  <a:pt x="921852" y="1891599"/>
                  <a:pt x="729806" y="1956683"/>
                </a:cubicBezTo>
                <a:cubicBezTo>
                  <a:pt x="537760" y="2021767"/>
                  <a:pt x="281590" y="1935528"/>
                  <a:pt x="0" y="1956683"/>
                </a:cubicBezTo>
                <a:cubicBezTo>
                  <a:pt x="-5703" y="1853158"/>
                  <a:pt x="49853" y="1720399"/>
                  <a:pt x="0" y="1526213"/>
                </a:cubicBezTo>
                <a:cubicBezTo>
                  <a:pt x="-49853" y="1332027"/>
                  <a:pt x="53516" y="1183290"/>
                  <a:pt x="0" y="1076176"/>
                </a:cubicBezTo>
                <a:cubicBezTo>
                  <a:pt x="-53516" y="969062"/>
                  <a:pt x="30640" y="847323"/>
                  <a:pt x="0" y="626139"/>
                </a:cubicBezTo>
                <a:cubicBezTo>
                  <a:pt x="-30640" y="404955"/>
                  <a:pt x="39236" y="166796"/>
                  <a:pt x="0" y="0"/>
                </a:cubicBezTo>
                <a:close/>
              </a:path>
              <a:path w="8757672" h="1956683" stroke="0" extrusionOk="0">
                <a:moveTo>
                  <a:pt x="0" y="0"/>
                </a:moveTo>
                <a:cubicBezTo>
                  <a:pt x="113656" y="-23637"/>
                  <a:pt x="259141" y="7080"/>
                  <a:pt x="408691" y="0"/>
                </a:cubicBezTo>
                <a:cubicBezTo>
                  <a:pt x="558241" y="-7080"/>
                  <a:pt x="580423" y="36122"/>
                  <a:pt x="729806" y="0"/>
                </a:cubicBezTo>
                <a:cubicBezTo>
                  <a:pt x="879189" y="-36122"/>
                  <a:pt x="1071949" y="26059"/>
                  <a:pt x="1226074" y="0"/>
                </a:cubicBezTo>
                <a:cubicBezTo>
                  <a:pt x="1380199" y="-26059"/>
                  <a:pt x="1670759" y="38961"/>
                  <a:pt x="1897496" y="0"/>
                </a:cubicBezTo>
                <a:cubicBezTo>
                  <a:pt x="2124233" y="-38961"/>
                  <a:pt x="2136977" y="10471"/>
                  <a:pt x="2306187" y="0"/>
                </a:cubicBezTo>
                <a:cubicBezTo>
                  <a:pt x="2475397" y="-10471"/>
                  <a:pt x="2470369" y="35657"/>
                  <a:pt x="2627302" y="0"/>
                </a:cubicBezTo>
                <a:cubicBezTo>
                  <a:pt x="2784235" y="-35657"/>
                  <a:pt x="2903286" y="386"/>
                  <a:pt x="3035993" y="0"/>
                </a:cubicBezTo>
                <a:cubicBezTo>
                  <a:pt x="3168700" y="-386"/>
                  <a:pt x="3344949" y="40788"/>
                  <a:pt x="3444684" y="0"/>
                </a:cubicBezTo>
                <a:cubicBezTo>
                  <a:pt x="3544419" y="-40788"/>
                  <a:pt x="3675298" y="33209"/>
                  <a:pt x="3853376" y="0"/>
                </a:cubicBezTo>
                <a:cubicBezTo>
                  <a:pt x="4031454" y="-33209"/>
                  <a:pt x="4169204" y="18141"/>
                  <a:pt x="4262067" y="0"/>
                </a:cubicBezTo>
                <a:cubicBezTo>
                  <a:pt x="4354930" y="-18141"/>
                  <a:pt x="4533263" y="50312"/>
                  <a:pt x="4758335" y="0"/>
                </a:cubicBezTo>
                <a:cubicBezTo>
                  <a:pt x="4983407" y="-50312"/>
                  <a:pt x="5285825" y="8373"/>
                  <a:pt x="5517333" y="0"/>
                </a:cubicBezTo>
                <a:cubicBezTo>
                  <a:pt x="5748841" y="-8373"/>
                  <a:pt x="5939225" y="24533"/>
                  <a:pt x="6101178" y="0"/>
                </a:cubicBezTo>
                <a:cubicBezTo>
                  <a:pt x="6263132" y="-24533"/>
                  <a:pt x="6502146" y="947"/>
                  <a:pt x="6685023" y="0"/>
                </a:cubicBezTo>
                <a:cubicBezTo>
                  <a:pt x="6867900" y="-947"/>
                  <a:pt x="7128944" y="45679"/>
                  <a:pt x="7356444" y="0"/>
                </a:cubicBezTo>
                <a:cubicBezTo>
                  <a:pt x="7583944" y="-45679"/>
                  <a:pt x="7633258" y="43355"/>
                  <a:pt x="7765136" y="0"/>
                </a:cubicBezTo>
                <a:cubicBezTo>
                  <a:pt x="7897014" y="-43355"/>
                  <a:pt x="8037103" y="25345"/>
                  <a:pt x="8261404" y="0"/>
                </a:cubicBezTo>
                <a:cubicBezTo>
                  <a:pt x="8485705" y="-25345"/>
                  <a:pt x="8613241" y="3366"/>
                  <a:pt x="8757672" y="0"/>
                </a:cubicBezTo>
                <a:cubicBezTo>
                  <a:pt x="8790484" y="143229"/>
                  <a:pt x="8716379" y="330106"/>
                  <a:pt x="8757672" y="469604"/>
                </a:cubicBezTo>
                <a:cubicBezTo>
                  <a:pt x="8798965" y="609102"/>
                  <a:pt x="8740531" y="762427"/>
                  <a:pt x="8757672" y="997908"/>
                </a:cubicBezTo>
                <a:cubicBezTo>
                  <a:pt x="8774813" y="1233389"/>
                  <a:pt x="8704906" y="1286868"/>
                  <a:pt x="8757672" y="1447945"/>
                </a:cubicBezTo>
                <a:cubicBezTo>
                  <a:pt x="8810438" y="1609022"/>
                  <a:pt x="8724541" y="1741382"/>
                  <a:pt x="8757672" y="1956683"/>
                </a:cubicBezTo>
                <a:cubicBezTo>
                  <a:pt x="8491161" y="1957851"/>
                  <a:pt x="8350659" y="1894599"/>
                  <a:pt x="8173827" y="1956683"/>
                </a:cubicBezTo>
                <a:cubicBezTo>
                  <a:pt x="7996996" y="2018767"/>
                  <a:pt x="7898264" y="1914420"/>
                  <a:pt x="7765136" y="1956683"/>
                </a:cubicBezTo>
                <a:cubicBezTo>
                  <a:pt x="7632008" y="1998946"/>
                  <a:pt x="7356405" y="1946279"/>
                  <a:pt x="7181291" y="1956683"/>
                </a:cubicBezTo>
                <a:cubicBezTo>
                  <a:pt x="7006178" y="1967087"/>
                  <a:pt x="6954070" y="1926481"/>
                  <a:pt x="6772600" y="1956683"/>
                </a:cubicBezTo>
                <a:cubicBezTo>
                  <a:pt x="6591130" y="1986885"/>
                  <a:pt x="6214663" y="1944557"/>
                  <a:pt x="6013601" y="1956683"/>
                </a:cubicBezTo>
                <a:cubicBezTo>
                  <a:pt x="5812539" y="1968809"/>
                  <a:pt x="5664873" y="1954019"/>
                  <a:pt x="5517333" y="1956683"/>
                </a:cubicBezTo>
                <a:cubicBezTo>
                  <a:pt x="5369793" y="1959347"/>
                  <a:pt x="5183766" y="1949320"/>
                  <a:pt x="5021065" y="1956683"/>
                </a:cubicBezTo>
                <a:cubicBezTo>
                  <a:pt x="4858364" y="1964046"/>
                  <a:pt x="4565882" y="1903291"/>
                  <a:pt x="4349644" y="1956683"/>
                </a:cubicBezTo>
                <a:cubicBezTo>
                  <a:pt x="4133406" y="2010075"/>
                  <a:pt x="3879001" y="1895736"/>
                  <a:pt x="3590646" y="1956683"/>
                </a:cubicBezTo>
                <a:cubicBezTo>
                  <a:pt x="3302291" y="2017630"/>
                  <a:pt x="3400024" y="1948664"/>
                  <a:pt x="3269531" y="1956683"/>
                </a:cubicBezTo>
                <a:cubicBezTo>
                  <a:pt x="3139039" y="1964702"/>
                  <a:pt x="2819798" y="1906997"/>
                  <a:pt x="2685686" y="1956683"/>
                </a:cubicBezTo>
                <a:cubicBezTo>
                  <a:pt x="2551574" y="2006369"/>
                  <a:pt x="2312878" y="1907450"/>
                  <a:pt x="2189418" y="1956683"/>
                </a:cubicBezTo>
                <a:cubicBezTo>
                  <a:pt x="2065958" y="2005916"/>
                  <a:pt x="1897641" y="1953969"/>
                  <a:pt x="1693150" y="1956683"/>
                </a:cubicBezTo>
                <a:cubicBezTo>
                  <a:pt x="1488659" y="1959397"/>
                  <a:pt x="1382980" y="1925864"/>
                  <a:pt x="1109305" y="1956683"/>
                </a:cubicBezTo>
                <a:cubicBezTo>
                  <a:pt x="835630" y="1987502"/>
                  <a:pt x="801514" y="1936612"/>
                  <a:pt x="700614" y="1956683"/>
                </a:cubicBezTo>
                <a:cubicBezTo>
                  <a:pt x="599714" y="1976754"/>
                  <a:pt x="277800" y="1894078"/>
                  <a:pt x="0" y="1956683"/>
                </a:cubicBezTo>
                <a:cubicBezTo>
                  <a:pt x="-28975" y="1791916"/>
                  <a:pt x="46031" y="1671929"/>
                  <a:pt x="0" y="1487079"/>
                </a:cubicBezTo>
                <a:cubicBezTo>
                  <a:pt x="-46031" y="1302229"/>
                  <a:pt x="205" y="1100045"/>
                  <a:pt x="0" y="997908"/>
                </a:cubicBezTo>
                <a:cubicBezTo>
                  <a:pt x="-205" y="895771"/>
                  <a:pt x="41091" y="653148"/>
                  <a:pt x="0" y="547871"/>
                </a:cubicBezTo>
                <a:cubicBezTo>
                  <a:pt x="-41091" y="442594"/>
                  <a:pt x="28498" y="184132"/>
                  <a:pt x="0" y="0"/>
                </a:cubicBezTo>
                <a:close/>
              </a:path>
            </a:pathLst>
          </a:custGeom>
          <a:solidFill>
            <a:schemeClr val="tx1">
              <a:alpha val="40000"/>
            </a:schemeClr>
          </a:solidFill>
          <a:ln w="3175">
            <a:solidFill>
              <a:srgbClr val="FFFF00"/>
            </a:solidFill>
            <a:extLst>
              <a:ext uri="{C807C97D-BFC1-408E-A445-0C87EB9F89A2}">
                <ask:lineSketchStyleProps xmlns:ask="http://schemas.microsoft.com/office/drawing/2018/sketchyshapes" sd="1454763519">
                  <a:prstGeom prst="rect">
                    <a:avLst/>
                  </a:prstGeom>
                  <ask:type>
                    <ask:lineSketchScribble/>
                  </ask:type>
                </ask:lineSketchStyleProps>
              </a:ext>
            </a:extLst>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4000" b="1" dirty="0">
                <a:latin typeface="Algerian" panose="04020705040A02060702" pitchFamily="82" charset="0"/>
              </a:rPr>
              <a:t>Quantitative vs Qualitative information </a:t>
            </a:r>
            <a:r>
              <a:rPr lang="fr-FR" sz="4000" b="1" dirty="0" err="1">
                <a:latin typeface="Algerian" panose="04020705040A02060702" pitchFamily="82" charset="0"/>
              </a:rPr>
              <a:t>regarding</a:t>
            </a:r>
            <a:endParaRPr lang="fr-FR" sz="4000" b="1" dirty="0">
              <a:latin typeface="Algerian" panose="04020705040A02060702" pitchFamily="82" charset="0"/>
            </a:endParaRPr>
          </a:p>
          <a:p>
            <a:pPr algn="ctr"/>
            <a:r>
              <a:rPr lang="fr-FR" sz="4000" b="1" dirty="0">
                <a:latin typeface="Algerian" panose="04020705040A02060702" pitchFamily="82" charset="0"/>
              </a:rPr>
              <a:t>fragmentation</a:t>
            </a:r>
            <a:endParaRPr lang="en-IN" sz="4000" b="1" dirty="0">
              <a:latin typeface="Algerian" panose="04020705040A02060702" pitchFamily="82" charset="0"/>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0CE97C71-931A-D630-BC32-4E2BD3D98920}"/>
              </a:ext>
            </a:extLst>
          </p:cNvPr>
          <p:cNvSpPr txBox="1">
            <a:spLocks/>
          </p:cNvSpPr>
          <p:nvPr/>
        </p:nvSpPr>
        <p:spPr>
          <a:xfrm>
            <a:off x="3118506" y="1318053"/>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Minimality Parameter</a:t>
            </a:r>
            <a:endParaRPr lang="en-IN" sz="2400" b="1" dirty="0">
              <a:latin typeface="Arial Black" panose="020B0A04020102020204" pitchFamily="34" charset="0"/>
            </a:endParaRPr>
          </a:p>
        </p:txBody>
      </p:sp>
      <p:pic>
        <p:nvPicPr>
          <p:cNvPr id="7" name="Picture 6">
            <a:extLst>
              <a:ext uri="{FF2B5EF4-FFF2-40B4-BE49-F238E27FC236}">
                <a16:creationId xmlns:a16="http://schemas.microsoft.com/office/drawing/2014/main" id="{6BE960A5-D2F9-98C7-2C74-56E8E4C98EB1}"/>
              </a:ext>
            </a:extLst>
          </p:cNvPr>
          <p:cNvPicPr>
            <a:picLocks noChangeAspect="1"/>
          </p:cNvPicPr>
          <p:nvPr/>
        </p:nvPicPr>
        <p:blipFill>
          <a:blip r:embed="rId2"/>
          <a:stretch>
            <a:fillRect/>
          </a:stretch>
        </p:blipFill>
        <p:spPr>
          <a:xfrm>
            <a:off x="2094197" y="1318052"/>
            <a:ext cx="643480" cy="580481"/>
          </a:xfrm>
          <a:prstGeom prst="rect">
            <a:avLst/>
          </a:prstGeom>
          <a:effectLst>
            <a:innerShdw blurRad="63500" dist="50800">
              <a:prstClr val="black">
                <a:alpha val="50000"/>
              </a:prstClr>
            </a:innerShdw>
          </a:effectLst>
        </p:spPr>
      </p:pic>
      <p:sp>
        <p:nvSpPr>
          <p:cNvPr id="8" name="TextBox 7">
            <a:extLst>
              <a:ext uri="{FF2B5EF4-FFF2-40B4-BE49-F238E27FC236}">
                <a16:creationId xmlns:a16="http://schemas.microsoft.com/office/drawing/2014/main" id="{53599E07-7D0C-4AA8-07FF-C0F9DAB85C4A}"/>
              </a:ext>
            </a:extLst>
          </p:cNvPr>
          <p:cNvSpPr txBox="1"/>
          <p:nvPr/>
        </p:nvSpPr>
        <p:spPr>
          <a:xfrm>
            <a:off x="1573680" y="2037110"/>
            <a:ext cx="9044639" cy="3502837"/>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Definition:</a:t>
            </a:r>
            <a:r>
              <a:rPr lang="en-US" sz="1700" dirty="0">
                <a:latin typeface="Arial Rounded MT Bold" panose="020F0704030504030204" pitchFamily="34" charset="0"/>
              </a:rPr>
              <a:t> Ensures that no redundant data exists across fragments unless explicitly required (e.g., replication).</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Usage</a:t>
            </a:r>
            <a:r>
              <a:rPr lang="en-US" sz="1700" dirty="0">
                <a:highlight>
                  <a:srgbClr val="FFFF00"/>
                </a:highlight>
                <a:latin typeface="Arial Rounded MT Bold" panose="020F0704030504030204" pitchFamily="34" charset="0"/>
              </a:rPr>
              <a:t>:</a:t>
            </a:r>
          </a:p>
          <a:p>
            <a:pPr marL="742950" lvl="1" indent="-285750" algn="just">
              <a:buFont typeface="Wingdings" panose="05000000000000000000" pitchFamily="2" charset="2"/>
              <a:buChar char="q"/>
            </a:pPr>
            <a:r>
              <a:rPr lang="en-US" sz="1700" dirty="0">
                <a:latin typeface="Arial Rounded MT Bold" panose="020F0704030504030204" pitchFamily="34" charset="0"/>
              </a:rPr>
              <a:t>Prevents unnecessary data duplication across sites.</a:t>
            </a:r>
          </a:p>
          <a:p>
            <a:pPr marL="742950" lvl="1" indent="-285750" algn="just">
              <a:buFont typeface="Wingdings" panose="05000000000000000000" pitchFamily="2" charset="2"/>
              <a:buChar char="q"/>
            </a:pPr>
            <a:r>
              <a:rPr lang="en-US" sz="1700" dirty="0">
                <a:latin typeface="Arial Rounded MT Bold" panose="020F0704030504030204" pitchFamily="34" charset="0"/>
              </a:rPr>
              <a:t>Helps in storage efficiency and reducing synchronization costs.</a:t>
            </a:r>
          </a:p>
          <a:p>
            <a:pPr marL="742950" lvl="1"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Qualitative value:</a:t>
            </a:r>
            <a:r>
              <a:rPr lang="en-US" sz="1700" b="1" dirty="0">
                <a:latin typeface="Arial Rounded MT Bold" panose="020F0704030504030204" pitchFamily="34" charset="0"/>
              </a:rPr>
              <a:t> </a:t>
            </a:r>
            <a:r>
              <a:rPr lang="en-US" sz="1700" dirty="0">
                <a:latin typeface="Arial Rounded MT Bold" panose="020F0704030504030204" pitchFamily="34" charset="0"/>
              </a:rPr>
              <a:t>A design principle that avoids over-fragmentation or redundancy.</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Example:</a:t>
            </a:r>
            <a:r>
              <a:rPr lang="en-US" sz="1700" dirty="0">
                <a:latin typeface="Arial Rounded MT Bold" panose="020F0704030504030204" pitchFamily="34" charset="0"/>
              </a:rPr>
              <a:t> A fragmentation strategy should avoid creating too many small fragments, as this increases management overhead.</a:t>
            </a:r>
          </a:p>
        </p:txBody>
      </p:sp>
    </p:spTree>
    <p:extLst>
      <p:ext uri="{BB962C8B-B14F-4D97-AF65-F5344CB8AC3E}">
        <p14:creationId xmlns:p14="http://schemas.microsoft.com/office/powerpoint/2010/main" val="65632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15C5D6F6-1B65-14B0-B4D0-C6686A41BE9E}"/>
              </a:ext>
            </a:extLst>
          </p:cNvPr>
          <p:cNvSpPr/>
          <p:nvPr/>
        </p:nvSpPr>
        <p:spPr>
          <a:xfrm>
            <a:off x="900404" y="349987"/>
            <a:ext cx="9342727" cy="932334"/>
          </a:xfrm>
          <a:prstGeom prst="roundRect">
            <a:avLst/>
          </a:prstGeom>
          <a:solidFill>
            <a:schemeClr val="tx2">
              <a:lumMod val="10000"/>
            </a:schemeClr>
          </a:solidFill>
          <a:ln w="19050">
            <a:solidFill>
              <a:srgbClr val="4FD1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b="1" dirty="0">
                <a:solidFill>
                  <a:schemeClr val="tx2">
                    <a:lumMod val="50000"/>
                  </a:schemeClr>
                </a:solidFill>
                <a:latin typeface="Algerian" panose="04020705040A02060702" pitchFamily="82" charset="0"/>
              </a:rPr>
              <a:t>Comparison with Parameters</a:t>
            </a:r>
          </a:p>
        </p:txBody>
      </p:sp>
      <p:graphicFrame>
        <p:nvGraphicFramePr>
          <p:cNvPr id="13" name="Table 12">
            <a:extLst>
              <a:ext uri="{FF2B5EF4-FFF2-40B4-BE49-F238E27FC236}">
                <a16:creationId xmlns:a16="http://schemas.microsoft.com/office/drawing/2014/main" id="{733A9D1F-4364-190D-4512-B48D1D7C509B}"/>
              </a:ext>
            </a:extLst>
          </p:cNvPr>
          <p:cNvGraphicFramePr>
            <a:graphicFrameLocks noGrp="1"/>
          </p:cNvGraphicFramePr>
          <p:nvPr>
            <p:extLst>
              <p:ext uri="{D42A27DB-BD31-4B8C-83A1-F6EECF244321}">
                <p14:modId xmlns:p14="http://schemas.microsoft.com/office/powerpoint/2010/main" val="469981739"/>
              </p:ext>
            </p:extLst>
          </p:nvPr>
        </p:nvGraphicFramePr>
        <p:xfrm>
          <a:off x="441323" y="1499775"/>
          <a:ext cx="10260888" cy="3858449"/>
        </p:xfrm>
        <a:graphic>
          <a:graphicData uri="http://schemas.openxmlformats.org/drawingml/2006/table">
            <a:tbl>
              <a:tblPr>
                <a:tableStyleId>{775DCB02-9BB8-47FD-8907-85C794F793BA}</a:tableStyleId>
              </a:tblPr>
              <a:tblGrid>
                <a:gridCol w="3420296">
                  <a:extLst>
                    <a:ext uri="{9D8B030D-6E8A-4147-A177-3AD203B41FA5}">
                      <a16:colId xmlns:a16="http://schemas.microsoft.com/office/drawing/2014/main" val="1589450431"/>
                    </a:ext>
                  </a:extLst>
                </a:gridCol>
                <a:gridCol w="3420296">
                  <a:extLst>
                    <a:ext uri="{9D8B030D-6E8A-4147-A177-3AD203B41FA5}">
                      <a16:colId xmlns:a16="http://schemas.microsoft.com/office/drawing/2014/main" val="1415759080"/>
                    </a:ext>
                  </a:extLst>
                </a:gridCol>
                <a:gridCol w="3420296">
                  <a:extLst>
                    <a:ext uri="{9D8B030D-6E8A-4147-A177-3AD203B41FA5}">
                      <a16:colId xmlns:a16="http://schemas.microsoft.com/office/drawing/2014/main" val="876553211"/>
                    </a:ext>
                  </a:extLst>
                </a:gridCol>
              </a:tblGrid>
              <a:tr h="845198">
                <a:tc>
                  <a:txBody>
                    <a:bodyPr/>
                    <a:lstStyle/>
                    <a:p>
                      <a:pPr algn="l"/>
                      <a:r>
                        <a:rPr lang="en-IN" sz="2000" b="1" dirty="0">
                          <a:effectLst/>
                          <a:highlight>
                            <a:srgbClr val="FFFF00"/>
                          </a:highlight>
                          <a:latin typeface="Arial Black" panose="020B0A04020102020204" pitchFamily="34" charset="0"/>
                        </a:rPr>
                        <a:t>Parameter</a:t>
                      </a:r>
                    </a:p>
                  </a:txBody>
                  <a:tcPr anchor="ctr"/>
                </a:tc>
                <a:tc>
                  <a:txBody>
                    <a:bodyPr/>
                    <a:lstStyle/>
                    <a:p>
                      <a:pPr algn="l"/>
                      <a:r>
                        <a:rPr lang="en-IN" sz="2000" b="1">
                          <a:effectLst/>
                          <a:highlight>
                            <a:srgbClr val="FFFF00"/>
                          </a:highlight>
                          <a:latin typeface="Arial Black" panose="020B0A04020102020204" pitchFamily="34" charset="0"/>
                        </a:rPr>
                        <a:t>Quantitative Information</a:t>
                      </a:r>
                    </a:p>
                  </a:txBody>
                  <a:tcPr anchor="ctr"/>
                </a:tc>
                <a:tc>
                  <a:txBody>
                    <a:bodyPr/>
                    <a:lstStyle/>
                    <a:p>
                      <a:pPr algn="l"/>
                      <a:r>
                        <a:rPr lang="en-IN" sz="2000" b="1" dirty="0">
                          <a:effectLst/>
                          <a:highlight>
                            <a:srgbClr val="FFFF00"/>
                          </a:highlight>
                          <a:latin typeface="Arial Black" panose="020B0A04020102020204" pitchFamily="34" charset="0"/>
                        </a:rPr>
                        <a:t>Qualitative Information</a:t>
                      </a:r>
                    </a:p>
                  </a:txBody>
                  <a:tcPr anchor="ctr"/>
                </a:tc>
                <a:extLst>
                  <a:ext uri="{0D108BD9-81ED-4DB2-BD59-A6C34878D82A}">
                    <a16:rowId xmlns:a16="http://schemas.microsoft.com/office/drawing/2014/main" val="4018444638"/>
                  </a:ext>
                </a:extLst>
              </a:tr>
              <a:tr h="890833">
                <a:tc>
                  <a:txBody>
                    <a:bodyPr/>
                    <a:lstStyle/>
                    <a:p>
                      <a:r>
                        <a:rPr lang="en-IN" b="1" dirty="0">
                          <a:effectLst/>
                          <a:highlight>
                            <a:srgbClr val="00FF00"/>
                          </a:highlight>
                          <a:latin typeface="Arial Rounded MT Bold" panose="020F0704030504030204" pitchFamily="34" charset="0"/>
                        </a:rPr>
                        <a:t>Minterm Selectivity</a:t>
                      </a:r>
                      <a:endParaRPr lang="en-IN" dirty="0">
                        <a:effectLst/>
                        <a:highlight>
                          <a:srgbClr val="00FF00"/>
                        </a:highlight>
                        <a:latin typeface="Arial Rounded MT Bold" panose="020F0704030504030204" pitchFamily="34" charset="0"/>
                      </a:endParaRPr>
                    </a:p>
                  </a:txBody>
                  <a:tcPr anchor="ctr"/>
                </a:tc>
                <a:tc>
                  <a:txBody>
                    <a:bodyPr/>
                    <a:lstStyle/>
                    <a:p>
                      <a:r>
                        <a:rPr lang="en-US" dirty="0">
                          <a:effectLst/>
                          <a:latin typeface="Arial Rounded MT Bold" panose="020F0704030504030204" pitchFamily="34" charset="0"/>
                        </a:rPr>
                        <a:t>Proportion of tuples satisfying a predicate (e.g., 30%).</a:t>
                      </a:r>
                    </a:p>
                  </a:txBody>
                  <a:tcPr anchor="ctr"/>
                </a:tc>
                <a:tc>
                  <a:txBody>
                    <a:bodyPr/>
                    <a:lstStyle/>
                    <a:p>
                      <a:r>
                        <a:rPr lang="en-IN">
                          <a:effectLst/>
                          <a:latin typeface="Arial Rounded MT Bold" panose="020F0704030504030204" pitchFamily="34" charset="0"/>
                        </a:rPr>
                        <a:t>N/A (Quantitative only).</a:t>
                      </a:r>
                    </a:p>
                  </a:txBody>
                  <a:tcPr anchor="ctr"/>
                </a:tc>
                <a:extLst>
                  <a:ext uri="{0D108BD9-81ED-4DB2-BD59-A6C34878D82A}">
                    <a16:rowId xmlns:a16="http://schemas.microsoft.com/office/drawing/2014/main" val="232861346"/>
                  </a:ext>
                </a:extLst>
              </a:tr>
              <a:tr h="699617">
                <a:tc>
                  <a:txBody>
                    <a:bodyPr/>
                    <a:lstStyle/>
                    <a:p>
                      <a:r>
                        <a:rPr lang="en-IN" b="1">
                          <a:effectLst/>
                          <a:highlight>
                            <a:srgbClr val="00FF00"/>
                          </a:highlight>
                          <a:latin typeface="Arial Rounded MT Bold" panose="020F0704030504030204" pitchFamily="34" charset="0"/>
                        </a:rPr>
                        <a:t>Access Frequency</a:t>
                      </a:r>
                      <a:endParaRPr lang="en-IN">
                        <a:effectLst/>
                        <a:highlight>
                          <a:srgbClr val="00FF00"/>
                        </a:highlight>
                        <a:latin typeface="Arial Rounded MT Bold" panose="020F0704030504030204" pitchFamily="34" charset="0"/>
                      </a:endParaRPr>
                    </a:p>
                  </a:txBody>
                  <a:tcPr anchor="ctr"/>
                </a:tc>
                <a:tc>
                  <a:txBody>
                    <a:bodyPr/>
                    <a:lstStyle/>
                    <a:p>
                      <a:r>
                        <a:rPr lang="en-US">
                          <a:effectLst/>
                          <a:latin typeface="Arial Rounded MT Bold" panose="020F0704030504030204" pitchFamily="34" charset="0"/>
                        </a:rPr>
                        <a:t>Number of accesses per fragment (e.g., 1,000/day).</a:t>
                      </a:r>
                    </a:p>
                  </a:txBody>
                  <a:tcPr anchor="ctr"/>
                </a:tc>
                <a:tc>
                  <a:txBody>
                    <a:bodyPr/>
                    <a:lstStyle/>
                    <a:p>
                      <a:r>
                        <a:rPr lang="en-IN">
                          <a:effectLst/>
                          <a:latin typeface="Arial Rounded MT Bold" panose="020F0704030504030204" pitchFamily="34" charset="0"/>
                        </a:rPr>
                        <a:t>N/A (Quantitative only).</a:t>
                      </a:r>
                    </a:p>
                  </a:txBody>
                  <a:tcPr anchor="ctr"/>
                </a:tc>
                <a:extLst>
                  <a:ext uri="{0D108BD9-81ED-4DB2-BD59-A6C34878D82A}">
                    <a16:rowId xmlns:a16="http://schemas.microsoft.com/office/drawing/2014/main" val="4201565915"/>
                  </a:ext>
                </a:extLst>
              </a:tr>
              <a:tr h="699617">
                <a:tc>
                  <a:txBody>
                    <a:bodyPr/>
                    <a:lstStyle/>
                    <a:p>
                      <a:r>
                        <a:rPr lang="en-IN" b="1">
                          <a:effectLst/>
                          <a:highlight>
                            <a:srgbClr val="00FF00"/>
                          </a:highlight>
                          <a:latin typeface="Arial Rounded MT Bold" panose="020F0704030504030204" pitchFamily="34" charset="0"/>
                        </a:rPr>
                        <a:t>Completeness</a:t>
                      </a:r>
                      <a:endParaRPr lang="en-IN">
                        <a:effectLst/>
                        <a:highlight>
                          <a:srgbClr val="00FF00"/>
                        </a:highlight>
                        <a:latin typeface="Arial Rounded MT Bold" panose="020F0704030504030204" pitchFamily="34" charset="0"/>
                      </a:endParaRPr>
                    </a:p>
                  </a:txBody>
                  <a:tcPr anchor="ctr"/>
                </a:tc>
                <a:tc>
                  <a:txBody>
                    <a:bodyPr/>
                    <a:lstStyle/>
                    <a:p>
                      <a:r>
                        <a:rPr lang="en-IN">
                          <a:effectLst/>
                          <a:latin typeface="Arial Rounded MT Bold" panose="020F0704030504030204" pitchFamily="34" charset="0"/>
                        </a:rPr>
                        <a:t>N/A (Qualitative only).</a:t>
                      </a:r>
                    </a:p>
                  </a:txBody>
                  <a:tcPr anchor="ctr"/>
                </a:tc>
                <a:tc>
                  <a:txBody>
                    <a:bodyPr/>
                    <a:lstStyle/>
                    <a:p>
                      <a:r>
                        <a:rPr lang="en-US">
                          <a:effectLst/>
                          <a:latin typeface="Arial Rounded MT Bold" panose="020F0704030504030204" pitchFamily="34" charset="0"/>
                        </a:rPr>
                        <a:t>Ensures no data loss during fragmentation.</a:t>
                      </a:r>
                    </a:p>
                  </a:txBody>
                  <a:tcPr anchor="ctr"/>
                </a:tc>
                <a:extLst>
                  <a:ext uri="{0D108BD9-81ED-4DB2-BD59-A6C34878D82A}">
                    <a16:rowId xmlns:a16="http://schemas.microsoft.com/office/drawing/2014/main" val="895742265"/>
                  </a:ext>
                </a:extLst>
              </a:tr>
              <a:tr h="699617">
                <a:tc>
                  <a:txBody>
                    <a:bodyPr/>
                    <a:lstStyle/>
                    <a:p>
                      <a:r>
                        <a:rPr lang="en-IN" b="1" dirty="0">
                          <a:effectLst/>
                          <a:highlight>
                            <a:srgbClr val="00FF00"/>
                          </a:highlight>
                          <a:latin typeface="Arial Rounded MT Bold" panose="020F0704030504030204" pitchFamily="34" charset="0"/>
                        </a:rPr>
                        <a:t>Minimality</a:t>
                      </a:r>
                      <a:endParaRPr lang="en-IN" dirty="0">
                        <a:effectLst/>
                        <a:highlight>
                          <a:srgbClr val="00FF00"/>
                        </a:highlight>
                        <a:latin typeface="Arial Rounded MT Bold" panose="020F0704030504030204" pitchFamily="34" charset="0"/>
                      </a:endParaRPr>
                    </a:p>
                  </a:txBody>
                  <a:tcPr anchor="ctr"/>
                </a:tc>
                <a:tc>
                  <a:txBody>
                    <a:bodyPr/>
                    <a:lstStyle/>
                    <a:p>
                      <a:r>
                        <a:rPr lang="en-IN">
                          <a:effectLst/>
                          <a:latin typeface="Arial Rounded MT Bold" panose="020F0704030504030204" pitchFamily="34" charset="0"/>
                        </a:rPr>
                        <a:t>N/A (Qualitative only).</a:t>
                      </a:r>
                    </a:p>
                  </a:txBody>
                  <a:tcPr anchor="ctr"/>
                </a:tc>
                <a:tc>
                  <a:txBody>
                    <a:bodyPr/>
                    <a:lstStyle/>
                    <a:p>
                      <a:r>
                        <a:rPr lang="en-US" dirty="0">
                          <a:effectLst/>
                          <a:latin typeface="Arial Rounded MT Bold" panose="020F0704030504030204" pitchFamily="34" charset="0"/>
                        </a:rPr>
                        <a:t>Avoids unnecessary complexity or redundancy.</a:t>
                      </a:r>
                    </a:p>
                  </a:txBody>
                  <a:tcPr anchor="ctr"/>
                </a:tc>
                <a:extLst>
                  <a:ext uri="{0D108BD9-81ED-4DB2-BD59-A6C34878D82A}">
                    <a16:rowId xmlns:a16="http://schemas.microsoft.com/office/drawing/2014/main" val="2866474048"/>
                  </a:ext>
                </a:extLst>
              </a:tr>
            </a:tbl>
          </a:graphicData>
        </a:graphic>
      </p:graphicFrame>
    </p:spTree>
    <p:extLst>
      <p:ext uri="{BB962C8B-B14F-4D97-AF65-F5344CB8AC3E}">
        <p14:creationId xmlns:p14="http://schemas.microsoft.com/office/powerpoint/2010/main" val="31133641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Shape 3">
            <a:extLst>
              <a:ext uri="{FF2B5EF4-FFF2-40B4-BE49-F238E27FC236}">
                <a16:creationId xmlns:a16="http://schemas.microsoft.com/office/drawing/2014/main" id="{BCDA6449-E78D-DB2A-9D66-410B025BE52B}"/>
              </a:ext>
            </a:extLst>
          </p:cNvPr>
          <p:cNvSpPr/>
          <p:nvPr/>
        </p:nvSpPr>
        <p:spPr>
          <a:xfrm flipH="1">
            <a:off x="8047845" y="1679105"/>
            <a:ext cx="3520739" cy="4516421"/>
          </a:xfrm>
          <a:prstGeom prst="corner">
            <a:avLst>
              <a:gd name="adj1" fmla="val 16077"/>
              <a:gd name="adj2" fmla="val 16078"/>
            </a:avLst>
          </a:prstGeom>
          <a:solidFill>
            <a:schemeClr val="tx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5" name="Diagram 4">
            <a:extLst>
              <a:ext uri="{FF2B5EF4-FFF2-40B4-BE49-F238E27FC236}">
                <a16:creationId xmlns:a16="http://schemas.microsoft.com/office/drawing/2014/main" id="{F9FAEEE2-00C7-0BD8-11B8-6C192BF71EFA}"/>
              </a:ext>
            </a:extLst>
          </p:cNvPr>
          <p:cNvGraphicFramePr/>
          <p:nvPr>
            <p:extLst>
              <p:ext uri="{D42A27DB-BD31-4B8C-83A1-F6EECF244321}">
                <p14:modId xmlns:p14="http://schemas.microsoft.com/office/powerpoint/2010/main" val="572458485"/>
              </p:ext>
            </p:extLst>
          </p:nvPr>
        </p:nvGraphicFramePr>
        <p:xfrm>
          <a:off x="807844" y="1399709"/>
          <a:ext cx="9576705" cy="46770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83C72EA3-DD15-CAC6-F84E-888D794C61A3}"/>
              </a:ext>
            </a:extLst>
          </p:cNvPr>
          <p:cNvSpPr/>
          <p:nvPr/>
        </p:nvSpPr>
        <p:spPr>
          <a:xfrm>
            <a:off x="1313866" y="674280"/>
            <a:ext cx="9858375" cy="898709"/>
          </a:xfrm>
          <a:prstGeom prst="roundRect">
            <a:avLst/>
          </a:prstGeom>
          <a:solidFill>
            <a:schemeClr val="dk1">
              <a:alpha val="49000"/>
            </a:schemeClr>
          </a:solidFill>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a:solidFill>
                  <a:schemeClr val="tx2">
                    <a:lumMod val="50000"/>
                  </a:schemeClr>
                </a:solidFill>
                <a:latin typeface="Algerian" panose="04020705040A02060702" pitchFamily="82" charset="0"/>
              </a:rPr>
              <a:t>Practical Application</a:t>
            </a:r>
          </a:p>
        </p:txBody>
      </p:sp>
      <p:pic>
        <p:nvPicPr>
          <p:cNvPr id="7" name="Picture 6">
            <a:extLst>
              <a:ext uri="{FF2B5EF4-FFF2-40B4-BE49-F238E27FC236}">
                <a16:creationId xmlns:a16="http://schemas.microsoft.com/office/drawing/2014/main" id="{F39B97AA-3539-CF56-5D5F-EE3F1CCC416F}"/>
              </a:ext>
            </a:extLst>
          </p:cNvPr>
          <p:cNvPicPr>
            <a:picLocks noChangeAspect="1"/>
          </p:cNvPicPr>
          <p:nvPr/>
        </p:nvPicPr>
        <p:blipFill>
          <a:blip r:embed="rId7"/>
          <a:stretch>
            <a:fillRect/>
          </a:stretch>
        </p:blipFill>
        <p:spPr>
          <a:xfrm>
            <a:off x="1623373" y="3160745"/>
            <a:ext cx="368155" cy="368155"/>
          </a:xfrm>
          <a:prstGeom prst="rect">
            <a:avLst/>
          </a:prstGeom>
        </p:spPr>
      </p:pic>
      <p:pic>
        <p:nvPicPr>
          <p:cNvPr id="9" name="Picture 8">
            <a:extLst>
              <a:ext uri="{FF2B5EF4-FFF2-40B4-BE49-F238E27FC236}">
                <a16:creationId xmlns:a16="http://schemas.microsoft.com/office/drawing/2014/main" id="{CE472CBC-A21B-508D-1B96-2FD154A22E30}"/>
              </a:ext>
            </a:extLst>
          </p:cNvPr>
          <p:cNvPicPr>
            <a:picLocks noChangeAspect="1"/>
          </p:cNvPicPr>
          <p:nvPr/>
        </p:nvPicPr>
        <p:blipFill>
          <a:blip r:embed="rId7"/>
          <a:stretch>
            <a:fillRect/>
          </a:stretch>
        </p:blipFill>
        <p:spPr>
          <a:xfrm>
            <a:off x="1623373" y="4364769"/>
            <a:ext cx="368155" cy="368155"/>
          </a:xfrm>
          <a:prstGeom prst="rect">
            <a:avLst/>
          </a:prstGeom>
        </p:spPr>
      </p:pic>
      <p:pic>
        <p:nvPicPr>
          <p:cNvPr id="10" name="Picture 9">
            <a:extLst>
              <a:ext uri="{FF2B5EF4-FFF2-40B4-BE49-F238E27FC236}">
                <a16:creationId xmlns:a16="http://schemas.microsoft.com/office/drawing/2014/main" id="{5E42346C-10E9-1228-AA45-46830F6E1058}"/>
              </a:ext>
            </a:extLst>
          </p:cNvPr>
          <p:cNvPicPr>
            <a:picLocks noChangeAspect="1"/>
          </p:cNvPicPr>
          <p:nvPr/>
        </p:nvPicPr>
        <p:blipFill>
          <a:blip r:embed="rId7"/>
          <a:stretch>
            <a:fillRect/>
          </a:stretch>
        </p:blipFill>
        <p:spPr>
          <a:xfrm>
            <a:off x="7495611" y="3060845"/>
            <a:ext cx="368155" cy="368155"/>
          </a:xfrm>
          <a:prstGeom prst="rect">
            <a:avLst/>
          </a:prstGeom>
        </p:spPr>
      </p:pic>
      <p:pic>
        <p:nvPicPr>
          <p:cNvPr id="11" name="Picture 10">
            <a:extLst>
              <a:ext uri="{FF2B5EF4-FFF2-40B4-BE49-F238E27FC236}">
                <a16:creationId xmlns:a16="http://schemas.microsoft.com/office/drawing/2014/main" id="{2E5C77A4-0D09-261B-E358-1CFADC3549D6}"/>
              </a:ext>
            </a:extLst>
          </p:cNvPr>
          <p:cNvPicPr>
            <a:picLocks noChangeAspect="1"/>
          </p:cNvPicPr>
          <p:nvPr/>
        </p:nvPicPr>
        <p:blipFill>
          <a:blip r:embed="rId7"/>
          <a:stretch>
            <a:fillRect/>
          </a:stretch>
        </p:blipFill>
        <p:spPr>
          <a:xfrm>
            <a:off x="7495610" y="4527207"/>
            <a:ext cx="368155" cy="368155"/>
          </a:xfrm>
          <a:prstGeom prst="rect">
            <a:avLst/>
          </a:prstGeom>
        </p:spPr>
      </p:pic>
    </p:spTree>
    <p:extLst>
      <p:ext uri="{BB962C8B-B14F-4D97-AF65-F5344CB8AC3E}">
        <p14:creationId xmlns:p14="http://schemas.microsoft.com/office/powerpoint/2010/main" val="2618071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A918-2F92-5B4B-7B7F-C92EA69256E7}"/>
              </a:ext>
            </a:extLst>
          </p:cNvPr>
          <p:cNvSpPr txBox="1">
            <a:spLocks/>
          </p:cNvSpPr>
          <p:nvPr/>
        </p:nvSpPr>
        <p:spPr>
          <a:xfrm>
            <a:off x="2124245" y="374020"/>
            <a:ext cx="7943510" cy="822640"/>
          </a:xfrm>
          <a:custGeom>
            <a:avLst/>
            <a:gdLst>
              <a:gd name="connsiteX0" fmla="*/ 0 w 7943510"/>
              <a:gd name="connsiteY0" fmla="*/ 0 h 822640"/>
              <a:gd name="connsiteX1" fmla="*/ 726264 w 7943510"/>
              <a:gd name="connsiteY1" fmla="*/ 0 h 822640"/>
              <a:gd name="connsiteX2" fmla="*/ 1373092 w 7943510"/>
              <a:gd name="connsiteY2" fmla="*/ 0 h 822640"/>
              <a:gd name="connsiteX3" fmla="*/ 1781616 w 7943510"/>
              <a:gd name="connsiteY3" fmla="*/ 0 h 822640"/>
              <a:gd name="connsiteX4" fmla="*/ 2428444 w 7943510"/>
              <a:gd name="connsiteY4" fmla="*/ 0 h 822640"/>
              <a:gd name="connsiteX5" fmla="*/ 2916403 w 7943510"/>
              <a:gd name="connsiteY5" fmla="*/ 0 h 822640"/>
              <a:gd name="connsiteX6" fmla="*/ 3404361 w 7943510"/>
              <a:gd name="connsiteY6" fmla="*/ 0 h 822640"/>
              <a:gd name="connsiteX7" fmla="*/ 4051190 w 7943510"/>
              <a:gd name="connsiteY7" fmla="*/ 0 h 822640"/>
              <a:gd name="connsiteX8" fmla="*/ 4777454 w 7943510"/>
              <a:gd name="connsiteY8" fmla="*/ 0 h 822640"/>
              <a:gd name="connsiteX9" fmla="*/ 5106542 w 7943510"/>
              <a:gd name="connsiteY9" fmla="*/ 0 h 822640"/>
              <a:gd name="connsiteX10" fmla="*/ 5515066 w 7943510"/>
              <a:gd name="connsiteY10" fmla="*/ 0 h 822640"/>
              <a:gd name="connsiteX11" fmla="*/ 5844154 w 7943510"/>
              <a:gd name="connsiteY11" fmla="*/ 0 h 822640"/>
              <a:gd name="connsiteX12" fmla="*/ 6490982 w 7943510"/>
              <a:gd name="connsiteY12" fmla="*/ 0 h 822640"/>
              <a:gd name="connsiteX13" fmla="*/ 7137811 w 7943510"/>
              <a:gd name="connsiteY13" fmla="*/ 0 h 822640"/>
              <a:gd name="connsiteX14" fmla="*/ 7943510 w 7943510"/>
              <a:gd name="connsiteY14" fmla="*/ 0 h 822640"/>
              <a:gd name="connsiteX15" fmla="*/ 7943510 w 7943510"/>
              <a:gd name="connsiteY15" fmla="*/ 386641 h 822640"/>
              <a:gd name="connsiteX16" fmla="*/ 7943510 w 7943510"/>
              <a:gd name="connsiteY16" fmla="*/ 822640 h 822640"/>
              <a:gd name="connsiteX17" fmla="*/ 7217246 w 7943510"/>
              <a:gd name="connsiteY17" fmla="*/ 822640 h 822640"/>
              <a:gd name="connsiteX18" fmla="*/ 6888158 w 7943510"/>
              <a:gd name="connsiteY18" fmla="*/ 822640 h 822640"/>
              <a:gd name="connsiteX19" fmla="*/ 6241329 w 7943510"/>
              <a:gd name="connsiteY19" fmla="*/ 822640 h 822640"/>
              <a:gd name="connsiteX20" fmla="*/ 5673936 w 7943510"/>
              <a:gd name="connsiteY20" fmla="*/ 822640 h 822640"/>
              <a:gd name="connsiteX21" fmla="*/ 5265412 w 7943510"/>
              <a:gd name="connsiteY21" fmla="*/ 822640 h 822640"/>
              <a:gd name="connsiteX22" fmla="*/ 4698019 w 7943510"/>
              <a:gd name="connsiteY22" fmla="*/ 822640 h 822640"/>
              <a:gd name="connsiteX23" fmla="*/ 3971755 w 7943510"/>
              <a:gd name="connsiteY23" fmla="*/ 822640 h 822640"/>
              <a:gd name="connsiteX24" fmla="*/ 3404361 w 7943510"/>
              <a:gd name="connsiteY24" fmla="*/ 822640 h 822640"/>
              <a:gd name="connsiteX25" fmla="*/ 3075273 w 7943510"/>
              <a:gd name="connsiteY25" fmla="*/ 822640 h 822640"/>
              <a:gd name="connsiteX26" fmla="*/ 2507880 w 7943510"/>
              <a:gd name="connsiteY26" fmla="*/ 822640 h 822640"/>
              <a:gd name="connsiteX27" fmla="*/ 2099356 w 7943510"/>
              <a:gd name="connsiteY27" fmla="*/ 822640 h 822640"/>
              <a:gd name="connsiteX28" fmla="*/ 1531963 w 7943510"/>
              <a:gd name="connsiteY28" fmla="*/ 822640 h 822640"/>
              <a:gd name="connsiteX29" fmla="*/ 1044004 w 7943510"/>
              <a:gd name="connsiteY29" fmla="*/ 822640 h 822640"/>
              <a:gd name="connsiteX30" fmla="*/ 635481 w 7943510"/>
              <a:gd name="connsiteY30" fmla="*/ 822640 h 822640"/>
              <a:gd name="connsiteX31" fmla="*/ 0 w 7943510"/>
              <a:gd name="connsiteY31" fmla="*/ 822640 h 822640"/>
              <a:gd name="connsiteX32" fmla="*/ 0 w 7943510"/>
              <a:gd name="connsiteY32" fmla="*/ 411320 h 822640"/>
              <a:gd name="connsiteX33" fmla="*/ 0 w 7943510"/>
              <a:gd name="connsiteY33" fmla="*/ 0 h 82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3510" h="822640" fill="none" extrusionOk="0">
                <a:moveTo>
                  <a:pt x="0" y="0"/>
                </a:moveTo>
                <a:cubicBezTo>
                  <a:pt x="283021" y="-78410"/>
                  <a:pt x="510560" y="8533"/>
                  <a:pt x="726264" y="0"/>
                </a:cubicBezTo>
                <a:cubicBezTo>
                  <a:pt x="941968" y="-8533"/>
                  <a:pt x="1150119" y="72031"/>
                  <a:pt x="1373092" y="0"/>
                </a:cubicBezTo>
                <a:cubicBezTo>
                  <a:pt x="1596065" y="-72031"/>
                  <a:pt x="1670941" y="48482"/>
                  <a:pt x="1781616" y="0"/>
                </a:cubicBezTo>
                <a:cubicBezTo>
                  <a:pt x="1892291" y="-48482"/>
                  <a:pt x="2193735" y="46307"/>
                  <a:pt x="2428444" y="0"/>
                </a:cubicBezTo>
                <a:cubicBezTo>
                  <a:pt x="2663153" y="-46307"/>
                  <a:pt x="2718272" y="50409"/>
                  <a:pt x="2916403" y="0"/>
                </a:cubicBezTo>
                <a:cubicBezTo>
                  <a:pt x="3114534" y="-50409"/>
                  <a:pt x="3242609" y="10174"/>
                  <a:pt x="3404361" y="0"/>
                </a:cubicBezTo>
                <a:cubicBezTo>
                  <a:pt x="3566113" y="-10174"/>
                  <a:pt x="3734974" y="35193"/>
                  <a:pt x="4051190" y="0"/>
                </a:cubicBezTo>
                <a:cubicBezTo>
                  <a:pt x="4367406" y="-35193"/>
                  <a:pt x="4549917" y="28459"/>
                  <a:pt x="4777454" y="0"/>
                </a:cubicBezTo>
                <a:cubicBezTo>
                  <a:pt x="5004991" y="-28459"/>
                  <a:pt x="4943299" y="26854"/>
                  <a:pt x="5106542" y="0"/>
                </a:cubicBezTo>
                <a:cubicBezTo>
                  <a:pt x="5269785" y="-26854"/>
                  <a:pt x="5358881" y="32775"/>
                  <a:pt x="5515066" y="0"/>
                </a:cubicBezTo>
                <a:cubicBezTo>
                  <a:pt x="5671251" y="-32775"/>
                  <a:pt x="5764566" y="1295"/>
                  <a:pt x="5844154" y="0"/>
                </a:cubicBezTo>
                <a:cubicBezTo>
                  <a:pt x="5923742" y="-1295"/>
                  <a:pt x="6206380" y="4831"/>
                  <a:pt x="6490982" y="0"/>
                </a:cubicBezTo>
                <a:cubicBezTo>
                  <a:pt x="6775584" y="-4831"/>
                  <a:pt x="6945980" y="37347"/>
                  <a:pt x="7137811" y="0"/>
                </a:cubicBezTo>
                <a:cubicBezTo>
                  <a:pt x="7329642" y="-37347"/>
                  <a:pt x="7676684" y="46636"/>
                  <a:pt x="7943510" y="0"/>
                </a:cubicBezTo>
                <a:cubicBezTo>
                  <a:pt x="7971962" y="135372"/>
                  <a:pt x="7921044" y="270205"/>
                  <a:pt x="7943510" y="386641"/>
                </a:cubicBezTo>
                <a:cubicBezTo>
                  <a:pt x="7965976" y="503077"/>
                  <a:pt x="7894807" y="704899"/>
                  <a:pt x="7943510" y="822640"/>
                </a:cubicBezTo>
                <a:cubicBezTo>
                  <a:pt x="7638412" y="842830"/>
                  <a:pt x="7455605" y="818503"/>
                  <a:pt x="7217246" y="822640"/>
                </a:cubicBezTo>
                <a:cubicBezTo>
                  <a:pt x="6978887" y="826777"/>
                  <a:pt x="7029531" y="815803"/>
                  <a:pt x="6888158" y="822640"/>
                </a:cubicBezTo>
                <a:cubicBezTo>
                  <a:pt x="6746785" y="829477"/>
                  <a:pt x="6514927" y="822101"/>
                  <a:pt x="6241329" y="822640"/>
                </a:cubicBezTo>
                <a:cubicBezTo>
                  <a:pt x="5967731" y="823179"/>
                  <a:pt x="5834821" y="812870"/>
                  <a:pt x="5673936" y="822640"/>
                </a:cubicBezTo>
                <a:cubicBezTo>
                  <a:pt x="5513051" y="832410"/>
                  <a:pt x="5398294" y="781124"/>
                  <a:pt x="5265412" y="822640"/>
                </a:cubicBezTo>
                <a:cubicBezTo>
                  <a:pt x="5132530" y="864156"/>
                  <a:pt x="4947410" y="813289"/>
                  <a:pt x="4698019" y="822640"/>
                </a:cubicBezTo>
                <a:cubicBezTo>
                  <a:pt x="4448628" y="831991"/>
                  <a:pt x="4334462" y="794907"/>
                  <a:pt x="3971755" y="822640"/>
                </a:cubicBezTo>
                <a:cubicBezTo>
                  <a:pt x="3609048" y="850373"/>
                  <a:pt x="3616245" y="789873"/>
                  <a:pt x="3404361" y="822640"/>
                </a:cubicBezTo>
                <a:cubicBezTo>
                  <a:pt x="3192477" y="855407"/>
                  <a:pt x="3191746" y="807155"/>
                  <a:pt x="3075273" y="822640"/>
                </a:cubicBezTo>
                <a:cubicBezTo>
                  <a:pt x="2958800" y="838125"/>
                  <a:pt x="2756519" y="817788"/>
                  <a:pt x="2507880" y="822640"/>
                </a:cubicBezTo>
                <a:cubicBezTo>
                  <a:pt x="2259241" y="827492"/>
                  <a:pt x="2292537" y="801098"/>
                  <a:pt x="2099356" y="822640"/>
                </a:cubicBezTo>
                <a:cubicBezTo>
                  <a:pt x="1906175" y="844182"/>
                  <a:pt x="1772965" y="770367"/>
                  <a:pt x="1531963" y="822640"/>
                </a:cubicBezTo>
                <a:cubicBezTo>
                  <a:pt x="1290961" y="874913"/>
                  <a:pt x="1243474" y="806003"/>
                  <a:pt x="1044004" y="822640"/>
                </a:cubicBezTo>
                <a:cubicBezTo>
                  <a:pt x="844534" y="839277"/>
                  <a:pt x="827518" y="785032"/>
                  <a:pt x="635481" y="822640"/>
                </a:cubicBezTo>
                <a:cubicBezTo>
                  <a:pt x="443444" y="860248"/>
                  <a:pt x="146032" y="798803"/>
                  <a:pt x="0" y="822640"/>
                </a:cubicBezTo>
                <a:cubicBezTo>
                  <a:pt x="-25857" y="636667"/>
                  <a:pt x="12082" y="568347"/>
                  <a:pt x="0" y="411320"/>
                </a:cubicBezTo>
                <a:cubicBezTo>
                  <a:pt x="-12082" y="254293"/>
                  <a:pt x="29036" y="123773"/>
                  <a:pt x="0" y="0"/>
                </a:cubicBezTo>
                <a:close/>
              </a:path>
              <a:path w="7943510" h="822640" stroke="0" extrusionOk="0">
                <a:moveTo>
                  <a:pt x="0" y="0"/>
                </a:moveTo>
                <a:cubicBezTo>
                  <a:pt x="255983" y="-27120"/>
                  <a:pt x="542888" y="5556"/>
                  <a:pt x="726264" y="0"/>
                </a:cubicBezTo>
                <a:cubicBezTo>
                  <a:pt x="909640" y="-5556"/>
                  <a:pt x="1066687" y="46548"/>
                  <a:pt x="1214222" y="0"/>
                </a:cubicBezTo>
                <a:cubicBezTo>
                  <a:pt x="1361757" y="-46548"/>
                  <a:pt x="1675887" y="55595"/>
                  <a:pt x="1940486" y="0"/>
                </a:cubicBezTo>
                <a:cubicBezTo>
                  <a:pt x="2205085" y="-55595"/>
                  <a:pt x="2319392" y="10081"/>
                  <a:pt x="2587315" y="0"/>
                </a:cubicBezTo>
                <a:cubicBezTo>
                  <a:pt x="2855238" y="-10081"/>
                  <a:pt x="2782032" y="12451"/>
                  <a:pt x="2916403" y="0"/>
                </a:cubicBezTo>
                <a:cubicBezTo>
                  <a:pt x="3050774" y="-12451"/>
                  <a:pt x="3495429" y="83058"/>
                  <a:pt x="3642667" y="0"/>
                </a:cubicBezTo>
                <a:cubicBezTo>
                  <a:pt x="3789905" y="-83058"/>
                  <a:pt x="4118892" y="60005"/>
                  <a:pt x="4368930" y="0"/>
                </a:cubicBezTo>
                <a:cubicBezTo>
                  <a:pt x="4618968" y="-60005"/>
                  <a:pt x="4862876" y="36870"/>
                  <a:pt x="5095194" y="0"/>
                </a:cubicBezTo>
                <a:cubicBezTo>
                  <a:pt x="5327512" y="-36870"/>
                  <a:pt x="5369398" y="18553"/>
                  <a:pt x="5503718" y="0"/>
                </a:cubicBezTo>
                <a:cubicBezTo>
                  <a:pt x="5638038" y="-18553"/>
                  <a:pt x="6016844" y="73384"/>
                  <a:pt x="6150546" y="0"/>
                </a:cubicBezTo>
                <a:cubicBezTo>
                  <a:pt x="6284248" y="-73384"/>
                  <a:pt x="6328822" y="3208"/>
                  <a:pt x="6479635" y="0"/>
                </a:cubicBezTo>
                <a:cubicBezTo>
                  <a:pt x="6630448" y="-3208"/>
                  <a:pt x="6724734" y="16062"/>
                  <a:pt x="6967593" y="0"/>
                </a:cubicBezTo>
                <a:cubicBezTo>
                  <a:pt x="7210452" y="-16062"/>
                  <a:pt x="7273197" y="22061"/>
                  <a:pt x="7376116" y="0"/>
                </a:cubicBezTo>
                <a:cubicBezTo>
                  <a:pt x="7479035" y="-22061"/>
                  <a:pt x="7810050" y="11343"/>
                  <a:pt x="7943510" y="0"/>
                </a:cubicBezTo>
                <a:cubicBezTo>
                  <a:pt x="7952030" y="196665"/>
                  <a:pt x="7910053" y="318190"/>
                  <a:pt x="7943510" y="427773"/>
                </a:cubicBezTo>
                <a:cubicBezTo>
                  <a:pt x="7976967" y="537356"/>
                  <a:pt x="7940896" y="734610"/>
                  <a:pt x="7943510" y="822640"/>
                </a:cubicBezTo>
                <a:cubicBezTo>
                  <a:pt x="7856883" y="824589"/>
                  <a:pt x="7741741" y="808128"/>
                  <a:pt x="7614422" y="822640"/>
                </a:cubicBezTo>
                <a:cubicBezTo>
                  <a:pt x="7487103" y="837152"/>
                  <a:pt x="7223005" y="807888"/>
                  <a:pt x="6967593" y="822640"/>
                </a:cubicBezTo>
                <a:cubicBezTo>
                  <a:pt x="6712181" y="837392"/>
                  <a:pt x="6757138" y="801168"/>
                  <a:pt x="6638505" y="822640"/>
                </a:cubicBezTo>
                <a:cubicBezTo>
                  <a:pt x="6519872" y="844112"/>
                  <a:pt x="6311641" y="777074"/>
                  <a:pt x="6150546" y="822640"/>
                </a:cubicBezTo>
                <a:cubicBezTo>
                  <a:pt x="5989451" y="868206"/>
                  <a:pt x="5752751" y="776201"/>
                  <a:pt x="5583153" y="822640"/>
                </a:cubicBezTo>
                <a:cubicBezTo>
                  <a:pt x="5413555" y="869079"/>
                  <a:pt x="5189440" y="801511"/>
                  <a:pt x="5015759" y="822640"/>
                </a:cubicBezTo>
                <a:cubicBezTo>
                  <a:pt x="4842078" y="843769"/>
                  <a:pt x="4722237" y="817408"/>
                  <a:pt x="4527801" y="822640"/>
                </a:cubicBezTo>
                <a:cubicBezTo>
                  <a:pt x="4333365" y="827872"/>
                  <a:pt x="4163836" y="820876"/>
                  <a:pt x="3960407" y="822640"/>
                </a:cubicBezTo>
                <a:cubicBezTo>
                  <a:pt x="3756978" y="824404"/>
                  <a:pt x="3521016" y="796720"/>
                  <a:pt x="3393014" y="822640"/>
                </a:cubicBezTo>
                <a:cubicBezTo>
                  <a:pt x="3265012" y="848560"/>
                  <a:pt x="2998549" y="761780"/>
                  <a:pt x="2825620" y="822640"/>
                </a:cubicBezTo>
                <a:cubicBezTo>
                  <a:pt x="2652691" y="883500"/>
                  <a:pt x="2316532" y="738075"/>
                  <a:pt x="2099356" y="822640"/>
                </a:cubicBezTo>
                <a:cubicBezTo>
                  <a:pt x="1882180" y="907205"/>
                  <a:pt x="1853961" y="778254"/>
                  <a:pt x="1611398" y="822640"/>
                </a:cubicBezTo>
                <a:cubicBezTo>
                  <a:pt x="1368835" y="867026"/>
                  <a:pt x="1267459" y="757802"/>
                  <a:pt x="1044004" y="822640"/>
                </a:cubicBezTo>
                <a:cubicBezTo>
                  <a:pt x="820549" y="887478"/>
                  <a:pt x="314623" y="769138"/>
                  <a:pt x="0" y="822640"/>
                </a:cubicBezTo>
                <a:cubicBezTo>
                  <a:pt x="-23053" y="733924"/>
                  <a:pt x="33587" y="552431"/>
                  <a:pt x="0" y="394867"/>
                </a:cubicBezTo>
                <a:cubicBezTo>
                  <a:pt x="-33587" y="237303"/>
                  <a:pt x="9865" y="81014"/>
                  <a:pt x="0" y="0"/>
                </a:cubicBezTo>
                <a:close/>
              </a:path>
            </a:pathLst>
          </a:custGeom>
          <a:ln w="6350" cap="flat" cmpd="sng" algn="in">
            <a:solidFill>
              <a:schemeClr val="accent2"/>
            </a:solidFill>
            <a:prstDash val="solid"/>
            <a:extLst>
              <a:ext uri="{C807C97D-BFC1-408E-A445-0C87EB9F89A2}">
                <ask:lineSketchStyleProps xmlns:ask="http://schemas.microsoft.com/office/drawing/2018/sketchyshapes" sd="4154122828">
                  <a:prstGeom prst="rect">
                    <a:avLst/>
                  </a:prstGeom>
                  <ask:type>
                    <ask:lineSketchScribble/>
                  </ask:type>
                </ask:lineSketchStyleProps>
              </a:ext>
            </a:extLst>
          </a:ln>
          <a:effectLst>
            <a:glow rad="63500">
              <a:schemeClr val="accent6">
                <a:satMod val="175000"/>
                <a:alpha val="40000"/>
              </a:schemeClr>
            </a:glow>
          </a:effectLst>
        </p:spPr>
        <p:style>
          <a:lnRef idx="1">
            <a:schemeClr val="accent2"/>
          </a:lnRef>
          <a:fillRef idx="3">
            <a:schemeClr val="accent2"/>
          </a:fillRef>
          <a:effectRef idx="2">
            <a:schemeClr val="accent2"/>
          </a:effectRef>
          <a:fontRef idx="minor">
            <a:schemeClr val="lt1"/>
          </a:fontRef>
        </p:style>
        <p:txBody>
          <a:bodyPr anchor="ctr"/>
          <a:lstStyle>
            <a:lvl1pPr algn="l" defTabSz="914400" rtl="0" eaLnBrk="1" latinLnBrk="0" hangingPunct="1">
              <a:lnSpc>
                <a:spcPct val="89000"/>
              </a:lnSpc>
              <a:spcBef>
                <a:spcPct val="0"/>
              </a:spcBef>
              <a:buNone/>
              <a:defRPr sz="4400" kern="120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600" b="1" dirty="0">
                <a:latin typeface="Algerian" panose="04020705040A02060702" pitchFamily="82" charset="0"/>
              </a:rPr>
              <a:t>Example scenario</a:t>
            </a:r>
            <a:endParaRPr lang="en-IN" sz="3600" b="1" dirty="0">
              <a:latin typeface="Algerian" panose="04020705040A02060702" pitchFamily="82" charset="0"/>
            </a:endParaRPr>
          </a:p>
        </p:txBody>
      </p:sp>
      <p:sp>
        <p:nvSpPr>
          <p:cNvPr id="3" name="Rectangle 2">
            <a:extLst>
              <a:ext uri="{FF2B5EF4-FFF2-40B4-BE49-F238E27FC236}">
                <a16:creationId xmlns:a16="http://schemas.microsoft.com/office/drawing/2014/main" id="{94C468AB-DF97-0EAB-1813-DC10E451D76C}"/>
              </a:ext>
            </a:extLst>
          </p:cNvPr>
          <p:cNvSpPr/>
          <p:nvPr/>
        </p:nvSpPr>
        <p:spPr>
          <a:xfrm>
            <a:off x="1324947" y="1604865"/>
            <a:ext cx="9871788" cy="44880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dirty="0"/>
          </a:p>
        </p:txBody>
      </p:sp>
      <p:sp>
        <p:nvSpPr>
          <p:cNvPr id="7" name="TextBox 6">
            <a:extLst>
              <a:ext uri="{FF2B5EF4-FFF2-40B4-BE49-F238E27FC236}">
                <a16:creationId xmlns:a16="http://schemas.microsoft.com/office/drawing/2014/main" id="{65DE6929-7983-D8D9-713F-129D1660ABBE}"/>
              </a:ext>
            </a:extLst>
          </p:cNvPr>
          <p:cNvSpPr txBox="1"/>
          <p:nvPr/>
        </p:nvSpPr>
        <p:spPr>
          <a:xfrm>
            <a:off x="1569487" y="1874194"/>
            <a:ext cx="9053026" cy="1477328"/>
          </a:xfrm>
          <a:prstGeom prst="rect">
            <a:avLst/>
          </a:prstGeom>
          <a:noFill/>
        </p:spPr>
        <p:txBody>
          <a:bodyPr wrap="square">
            <a:spAutoFit/>
          </a:bodyPr>
          <a:lstStyle/>
          <a:p>
            <a:pPr algn="just"/>
            <a:r>
              <a:rPr lang="en-IN" dirty="0">
                <a:latin typeface="Arial Rounded MT Bold" panose="020F0704030504030204" pitchFamily="34" charset="0"/>
              </a:rPr>
              <a:t>Consider a distributed DBMS for a organisation with database schema:</a:t>
            </a:r>
          </a:p>
          <a:p>
            <a:pPr marL="285750" indent="-285750" algn="ctr">
              <a:buFont typeface="Wingdings" panose="05000000000000000000" pitchFamily="2" charset="2"/>
              <a:buChar char="Ø"/>
            </a:pPr>
            <a:r>
              <a:rPr lang="en-IN" b="1" dirty="0">
                <a:latin typeface="Arial Rounded MT Bold" panose="020F0704030504030204" pitchFamily="34" charset="0"/>
              </a:rPr>
              <a:t>PAY(TITLE, SAL)</a:t>
            </a:r>
          </a:p>
          <a:p>
            <a:pPr marL="285750" indent="-285750" algn="ctr">
              <a:buFont typeface="Wingdings" panose="05000000000000000000" pitchFamily="2" charset="2"/>
              <a:buChar char="Ø"/>
            </a:pPr>
            <a:r>
              <a:rPr lang="en-IN" b="1" dirty="0">
                <a:latin typeface="Arial Rounded MT Bold" panose="020F0704030504030204" pitchFamily="34" charset="0"/>
              </a:rPr>
              <a:t>EMP(ENO, ENAME, TITLE)</a:t>
            </a:r>
          </a:p>
          <a:p>
            <a:pPr marL="285750" indent="-285750" algn="just">
              <a:buFont typeface="Wingdings" panose="05000000000000000000" pitchFamily="2" charset="2"/>
              <a:buChar char="Ø"/>
            </a:pPr>
            <a:r>
              <a:rPr lang="en-IN" b="1" u="sng" dirty="0">
                <a:latin typeface="Arial Rounded MT Bold" panose="020F0704030504030204" pitchFamily="34" charset="0"/>
              </a:rPr>
              <a:t>PAY(TITLE, SAL) TABLE : </a:t>
            </a:r>
          </a:p>
          <a:p>
            <a:pPr marL="285750" indent="-285750" algn="just">
              <a:buFont typeface="Wingdings" panose="05000000000000000000" pitchFamily="2" charset="2"/>
              <a:buChar char="Ø"/>
            </a:pPr>
            <a:endParaRPr lang="en-IN" b="1" u="sng" dirty="0">
              <a:latin typeface="Arial Rounded MT Bold" panose="020F0704030504030204" pitchFamily="34" charset="0"/>
            </a:endParaRPr>
          </a:p>
        </p:txBody>
      </p:sp>
      <p:graphicFrame>
        <p:nvGraphicFramePr>
          <p:cNvPr id="8" name="Table 7">
            <a:extLst>
              <a:ext uri="{FF2B5EF4-FFF2-40B4-BE49-F238E27FC236}">
                <a16:creationId xmlns:a16="http://schemas.microsoft.com/office/drawing/2014/main" id="{5495AC63-EDD6-EF7C-57BA-8526A2F6C906}"/>
              </a:ext>
            </a:extLst>
          </p:cNvPr>
          <p:cNvGraphicFramePr>
            <a:graphicFrameLocks noGrp="1"/>
          </p:cNvGraphicFramePr>
          <p:nvPr>
            <p:extLst>
              <p:ext uri="{D42A27DB-BD31-4B8C-83A1-F6EECF244321}">
                <p14:modId xmlns:p14="http://schemas.microsoft.com/office/powerpoint/2010/main" val="3025157213"/>
              </p:ext>
            </p:extLst>
          </p:nvPr>
        </p:nvGraphicFramePr>
        <p:xfrm>
          <a:off x="3302700" y="3265715"/>
          <a:ext cx="5586600" cy="2209800"/>
        </p:xfrm>
        <a:graphic>
          <a:graphicData uri="http://schemas.openxmlformats.org/drawingml/2006/table">
            <a:tbl>
              <a:tblPr firstRow="1" bandRow="1">
                <a:tableStyleId>{00A15C55-8517-42AA-B614-E9B94910E393}</a:tableStyleId>
              </a:tblPr>
              <a:tblGrid>
                <a:gridCol w="2793300">
                  <a:extLst>
                    <a:ext uri="{9D8B030D-6E8A-4147-A177-3AD203B41FA5}">
                      <a16:colId xmlns:a16="http://schemas.microsoft.com/office/drawing/2014/main" val="3769704906"/>
                    </a:ext>
                  </a:extLst>
                </a:gridCol>
                <a:gridCol w="2793300">
                  <a:extLst>
                    <a:ext uri="{9D8B030D-6E8A-4147-A177-3AD203B41FA5}">
                      <a16:colId xmlns:a16="http://schemas.microsoft.com/office/drawing/2014/main" val="1806133523"/>
                    </a:ext>
                  </a:extLst>
                </a:gridCol>
              </a:tblGrid>
              <a:tr h="204098">
                <a:tc>
                  <a:txBody>
                    <a:bodyPr/>
                    <a:lstStyle/>
                    <a:p>
                      <a:pPr algn="ctr"/>
                      <a:r>
                        <a:rPr lang="en-US" sz="2400" dirty="0">
                          <a:latin typeface="Arial Rounded MT Bold" panose="020F0704030504030204" pitchFamily="34" charset="0"/>
                        </a:rPr>
                        <a:t>TITLE</a:t>
                      </a:r>
                      <a:endParaRPr lang="en-IN" sz="2400" dirty="0">
                        <a:latin typeface="Arial Rounded MT Bold" panose="020F0704030504030204" pitchFamily="34" charset="0"/>
                      </a:endParaRPr>
                    </a:p>
                  </a:txBody>
                  <a:tcPr anchor="ctr"/>
                </a:tc>
                <a:tc>
                  <a:txBody>
                    <a:bodyPr/>
                    <a:lstStyle/>
                    <a:p>
                      <a:pPr algn="ctr"/>
                      <a:r>
                        <a:rPr lang="en-US" sz="2400" dirty="0">
                          <a:latin typeface="Arial Rounded MT Bold" panose="020F0704030504030204" pitchFamily="34" charset="0"/>
                        </a:rPr>
                        <a:t>SAL</a:t>
                      </a:r>
                      <a:endParaRPr lang="en-IN" sz="2400" dirty="0">
                        <a:latin typeface="Arial Rounded MT Bold" panose="020F0704030504030204" pitchFamily="34" charset="0"/>
                      </a:endParaRPr>
                    </a:p>
                  </a:txBody>
                  <a:tcPr anchor="ctr"/>
                </a:tc>
                <a:extLst>
                  <a:ext uri="{0D108BD9-81ED-4DB2-BD59-A6C34878D82A}">
                    <a16:rowId xmlns:a16="http://schemas.microsoft.com/office/drawing/2014/main" val="2943486070"/>
                  </a:ext>
                </a:extLst>
              </a:tr>
              <a:tr h="370840">
                <a:tc>
                  <a:txBody>
                    <a:bodyPr/>
                    <a:lstStyle/>
                    <a:p>
                      <a:pPr algn="ctr"/>
                      <a:r>
                        <a:rPr lang="en-US" dirty="0">
                          <a:latin typeface="Arial Rounded MT Bold" panose="020F0704030504030204" pitchFamily="34" charset="0"/>
                        </a:rPr>
                        <a:t>MANAGER</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65K</a:t>
                      </a:r>
                      <a:endParaRPr lang="en-IN" dirty="0">
                        <a:latin typeface="Arial Rounded MT Bold" panose="020F0704030504030204" pitchFamily="34" charset="0"/>
                      </a:endParaRPr>
                    </a:p>
                  </a:txBody>
                  <a:tcPr anchor="ctr"/>
                </a:tc>
                <a:extLst>
                  <a:ext uri="{0D108BD9-81ED-4DB2-BD59-A6C34878D82A}">
                    <a16:rowId xmlns:a16="http://schemas.microsoft.com/office/drawing/2014/main" val="2686418055"/>
                  </a:ext>
                </a:extLst>
              </a:tr>
              <a:tr h="370840">
                <a:tc>
                  <a:txBody>
                    <a:bodyPr/>
                    <a:lstStyle/>
                    <a:p>
                      <a:pPr algn="ctr"/>
                      <a:r>
                        <a:rPr lang="en-US" dirty="0">
                          <a:latin typeface="Arial Rounded MT Bold" panose="020F0704030504030204" pitchFamily="34" charset="0"/>
                        </a:rPr>
                        <a:t>ELECTRICAL ENGINEER</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52K</a:t>
                      </a:r>
                      <a:endParaRPr lang="en-IN" dirty="0">
                        <a:latin typeface="Arial Rounded MT Bold" panose="020F0704030504030204" pitchFamily="34" charset="0"/>
                      </a:endParaRPr>
                    </a:p>
                  </a:txBody>
                  <a:tcPr anchor="ctr"/>
                </a:tc>
                <a:extLst>
                  <a:ext uri="{0D108BD9-81ED-4DB2-BD59-A6C34878D82A}">
                    <a16:rowId xmlns:a16="http://schemas.microsoft.com/office/drawing/2014/main" val="2886097535"/>
                  </a:ext>
                </a:extLst>
              </a:tr>
              <a:tr h="370840">
                <a:tc>
                  <a:txBody>
                    <a:bodyPr/>
                    <a:lstStyle/>
                    <a:p>
                      <a:pPr algn="ctr"/>
                      <a:r>
                        <a:rPr lang="en-US" dirty="0">
                          <a:latin typeface="Arial Rounded MT Bold" panose="020F0704030504030204" pitchFamily="34" charset="0"/>
                        </a:rPr>
                        <a:t>PREGRAMMER</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45K</a:t>
                      </a:r>
                      <a:endParaRPr lang="en-IN" dirty="0">
                        <a:latin typeface="Arial Rounded MT Bold" panose="020F0704030504030204" pitchFamily="34" charset="0"/>
                      </a:endParaRPr>
                    </a:p>
                  </a:txBody>
                  <a:tcPr anchor="ctr"/>
                </a:tc>
                <a:extLst>
                  <a:ext uri="{0D108BD9-81ED-4DB2-BD59-A6C34878D82A}">
                    <a16:rowId xmlns:a16="http://schemas.microsoft.com/office/drawing/2014/main" val="808225917"/>
                  </a:ext>
                </a:extLst>
              </a:tr>
              <a:tr h="370840">
                <a:tc>
                  <a:txBody>
                    <a:bodyPr/>
                    <a:lstStyle/>
                    <a:p>
                      <a:pPr algn="ctr"/>
                      <a:r>
                        <a:rPr lang="en-US" dirty="0">
                          <a:latin typeface="Arial Rounded MT Bold" panose="020F0704030504030204" pitchFamily="34" charset="0"/>
                        </a:rPr>
                        <a:t>ACCOUNTANT</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42K</a:t>
                      </a:r>
                      <a:endParaRPr lang="en-IN" dirty="0">
                        <a:latin typeface="Arial Rounded MT Bold" panose="020F0704030504030204" pitchFamily="34" charset="0"/>
                      </a:endParaRPr>
                    </a:p>
                  </a:txBody>
                  <a:tcPr anchor="ctr"/>
                </a:tc>
                <a:extLst>
                  <a:ext uri="{0D108BD9-81ED-4DB2-BD59-A6C34878D82A}">
                    <a16:rowId xmlns:a16="http://schemas.microsoft.com/office/drawing/2014/main" val="372955452"/>
                  </a:ext>
                </a:extLst>
              </a:tr>
            </a:tbl>
          </a:graphicData>
        </a:graphic>
      </p:graphicFrame>
      <p:sp>
        <p:nvSpPr>
          <p:cNvPr id="10" name="TextBox 9">
            <a:extLst>
              <a:ext uri="{FF2B5EF4-FFF2-40B4-BE49-F238E27FC236}">
                <a16:creationId xmlns:a16="http://schemas.microsoft.com/office/drawing/2014/main" id="{5CA732BD-F1CA-9CA8-5F8A-23AA1B085819}"/>
              </a:ext>
            </a:extLst>
          </p:cNvPr>
          <p:cNvSpPr txBox="1"/>
          <p:nvPr/>
        </p:nvSpPr>
        <p:spPr>
          <a:xfrm>
            <a:off x="9004792" y="3457995"/>
            <a:ext cx="550506" cy="2123658"/>
          </a:xfrm>
          <a:prstGeom prst="rect">
            <a:avLst/>
          </a:prstGeom>
          <a:noFill/>
        </p:spPr>
        <p:txBody>
          <a:bodyPr wrap="square" rtlCol="0">
            <a:spAutoFit/>
          </a:bodyPr>
          <a:lstStyle/>
          <a:p>
            <a:r>
              <a:rPr lang="en-US" sz="7200" dirty="0"/>
              <a:t>}</a:t>
            </a:r>
          </a:p>
          <a:p>
            <a:r>
              <a:rPr lang="en-US" sz="6000" dirty="0"/>
              <a:t>}</a:t>
            </a:r>
            <a:endParaRPr lang="en-IN" sz="6000" dirty="0"/>
          </a:p>
        </p:txBody>
      </p:sp>
      <p:sp>
        <p:nvSpPr>
          <p:cNvPr id="11" name="TextBox 10">
            <a:extLst>
              <a:ext uri="{FF2B5EF4-FFF2-40B4-BE49-F238E27FC236}">
                <a16:creationId xmlns:a16="http://schemas.microsoft.com/office/drawing/2014/main" id="{FBA4B17A-4A67-10AF-EEFF-E05DCEBDB3AB}"/>
              </a:ext>
            </a:extLst>
          </p:cNvPr>
          <p:cNvSpPr txBox="1"/>
          <p:nvPr/>
        </p:nvSpPr>
        <p:spPr>
          <a:xfrm>
            <a:off x="9670790" y="3894753"/>
            <a:ext cx="1212979" cy="369332"/>
          </a:xfrm>
          <a:prstGeom prst="rect">
            <a:avLst/>
          </a:prstGeom>
          <a:noFill/>
        </p:spPr>
        <p:txBody>
          <a:bodyPr wrap="square" rtlCol="0">
            <a:spAutoFit/>
          </a:bodyPr>
          <a:lstStyle/>
          <a:p>
            <a:r>
              <a:rPr lang="en-US" b="1" dirty="0">
                <a:latin typeface="Arial Rounded MT Bold" panose="020F0704030504030204" pitchFamily="34" charset="0"/>
              </a:rPr>
              <a:t>PAY-1</a:t>
            </a:r>
            <a:endParaRPr lang="en-IN" b="1" dirty="0">
              <a:latin typeface="Arial Rounded MT Bold" panose="020F0704030504030204" pitchFamily="34" charset="0"/>
            </a:endParaRPr>
          </a:p>
        </p:txBody>
      </p:sp>
      <p:sp>
        <p:nvSpPr>
          <p:cNvPr id="12" name="TextBox 11">
            <a:extLst>
              <a:ext uri="{FF2B5EF4-FFF2-40B4-BE49-F238E27FC236}">
                <a16:creationId xmlns:a16="http://schemas.microsoft.com/office/drawing/2014/main" id="{67F3F5A0-CBAA-B735-F18D-3F58736D1047}"/>
              </a:ext>
            </a:extLst>
          </p:cNvPr>
          <p:cNvSpPr txBox="1"/>
          <p:nvPr/>
        </p:nvSpPr>
        <p:spPr>
          <a:xfrm>
            <a:off x="9670789" y="4993821"/>
            <a:ext cx="1212979" cy="369332"/>
          </a:xfrm>
          <a:prstGeom prst="rect">
            <a:avLst/>
          </a:prstGeom>
          <a:noFill/>
        </p:spPr>
        <p:txBody>
          <a:bodyPr wrap="square" rtlCol="0">
            <a:spAutoFit/>
          </a:bodyPr>
          <a:lstStyle/>
          <a:p>
            <a:r>
              <a:rPr lang="en-US" b="1" dirty="0">
                <a:latin typeface="Arial Rounded MT Bold" panose="020F0704030504030204" pitchFamily="34" charset="0"/>
              </a:rPr>
              <a:t>PAY-2</a:t>
            </a:r>
            <a:endParaRPr lang="en-IN" b="1" dirty="0">
              <a:latin typeface="Arial Rounded MT Bold" panose="020F0704030504030204" pitchFamily="34" charset="0"/>
            </a:endParaRPr>
          </a:p>
        </p:txBody>
      </p:sp>
    </p:spTree>
    <p:extLst>
      <p:ext uri="{BB962C8B-B14F-4D97-AF65-F5344CB8AC3E}">
        <p14:creationId xmlns:p14="http://schemas.microsoft.com/office/powerpoint/2010/main" val="1272892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2912F8-768B-2935-F8D4-1FFF050FC519}"/>
              </a:ext>
            </a:extLst>
          </p:cNvPr>
          <p:cNvSpPr/>
          <p:nvPr/>
        </p:nvSpPr>
        <p:spPr>
          <a:xfrm>
            <a:off x="1268963" y="331236"/>
            <a:ext cx="10524930" cy="6195527"/>
          </a:xfrm>
          <a:prstGeom prst="rect">
            <a:avLst/>
          </a:prstGeom>
          <a:noFill/>
        </p:spPr>
        <p:style>
          <a:lnRef idx="1">
            <a:schemeClr val="accent5"/>
          </a:lnRef>
          <a:fillRef idx="2">
            <a:schemeClr val="accent5"/>
          </a:fillRef>
          <a:effectRef idx="1">
            <a:schemeClr val="accent5"/>
          </a:effectRef>
          <a:fontRef idx="minor">
            <a:schemeClr val="dk1"/>
          </a:fontRef>
        </p:style>
        <p:txBody>
          <a:bodyPr rtlCol="0" anchor="t"/>
          <a:lstStyle/>
          <a:p>
            <a:pPr marL="342900" indent="-342900" algn="just">
              <a:buFont typeface="Wingdings" panose="05000000000000000000" pitchFamily="2" charset="2"/>
              <a:buChar char="Ø"/>
            </a:pPr>
            <a:r>
              <a:rPr lang="en-US" sz="2400" b="1" u="sng" dirty="0">
                <a:latin typeface="Arial Rounded MT Bold" panose="020F0704030504030204" pitchFamily="34" charset="0"/>
              </a:rPr>
              <a:t>Simple Predicate</a:t>
            </a: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marL="342900" indent="-342900" algn="just">
              <a:buFont typeface="Wingdings" panose="05000000000000000000" pitchFamily="2" charset="2"/>
              <a:buChar char="Ø"/>
            </a:pPr>
            <a:r>
              <a:rPr lang="en-IN" sz="2400" b="1" u="sng" dirty="0">
                <a:latin typeface="Arial Rounded MT Bold" panose="020F0704030504030204" pitchFamily="34" charset="0"/>
              </a:rPr>
              <a:t>Some Minterm Predicates And Minterm Selectivity [Sel(M</a:t>
            </a:r>
            <a:r>
              <a:rPr lang="en-IN" sz="2400" b="1" u="sng" baseline="-25000" dirty="0">
                <a:latin typeface="Arial Rounded MT Bold" panose="020F0704030504030204" pitchFamily="34" charset="0"/>
              </a:rPr>
              <a:t>i</a:t>
            </a:r>
            <a:r>
              <a:rPr lang="en-IN" sz="2400" b="1" u="sng" dirty="0">
                <a:latin typeface="Arial Rounded MT Bold" panose="020F0704030504030204" pitchFamily="34" charset="0"/>
              </a:rPr>
              <a:t>)]</a:t>
            </a:r>
          </a:p>
        </p:txBody>
      </p:sp>
      <mc:AlternateContent xmlns:mc="http://schemas.openxmlformats.org/markup-compatibility/2006">
        <mc:Choice xmlns:a14="http://schemas.microsoft.com/office/drawing/2010/main" Requires="a14">
          <p:graphicFrame>
            <p:nvGraphicFramePr>
              <p:cNvPr id="3" name="Table 2">
                <a:extLst>
                  <a:ext uri="{FF2B5EF4-FFF2-40B4-BE49-F238E27FC236}">
                    <a16:creationId xmlns:a16="http://schemas.microsoft.com/office/drawing/2014/main" id="{C0D75093-473E-77E7-7C72-CA3267CB918D}"/>
                  </a:ext>
                </a:extLst>
              </p:cNvPr>
              <p:cNvGraphicFramePr>
                <a:graphicFrameLocks noGrp="1"/>
              </p:cNvGraphicFramePr>
              <p:nvPr>
                <p:extLst>
                  <p:ext uri="{D42A27DB-BD31-4B8C-83A1-F6EECF244321}">
                    <p14:modId xmlns:p14="http://schemas.microsoft.com/office/powerpoint/2010/main" val="3281184113"/>
                  </p:ext>
                </p:extLst>
              </p:nvPr>
            </p:nvGraphicFramePr>
            <p:xfrm>
              <a:off x="2143967" y="1071004"/>
              <a:ext cx="8128000" cy="2357996"/>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3145520441"/>
                        </a:ext>
                      </a:extLst>
                    </a:gridCol>
                    <a:gridCol w="4064000">
                      <a:extLst>
                        <a:ext uri="{9D8B030D-6E8A-4147-A177-3AD203B41FA5}">
                          <a16:colId xmlns:a16="http://schemas.microsoft.com/office/drawing/2014/main" val="4212125093"/>
                        </a:ext>
                      </a:extLst>
                    </a:gridCol>
                  </a:tblGrid>
                  <a:tr h="529196">
                    <a:tc>
                      <a:txBody>
                        <a:bodyPr/>
                        <a:lstStyle/>
                        <a:p>
                          <a:pPr algn="ctr"/>
                          <a:r>
                            <a:rPr lang="en-US" dirty="0">
                              <a:latin typeface="Arial Rounded MT Bold" panose="020F0704030504030204" pitchFamily="34" charset="0"/>
                            </a:rPr>
                            <a:t>P</a:t>
                          </a:r>
                          <a:r>
                            <a:rPr lang="en-US" baseline="-25000" dirty="0">
                              <a:latin typeface="Arial Rounded MT Bold" panose="020F0704030504030204" pitchFamily="34" charset="0"/>
                            </a:rPr>
                            <a:t>1</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TITLE = MANAGER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3785466466"/>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ELECTRICAL ENGINEER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536490431"/>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3</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PREGRAMMER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413344832"/>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4</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ACCOUNTANT</a:t>
                          </a:r>
                          <a:endParaRPr lang="en-IN" dirty="0">
                            <a:latin typeface="Arial Rounded MT Bold" panose="020F0704030504030204" pitchFamily="34" charset="0"/>
                          </a:endParaRPr>
                        </a:p>
                      </a:txBody>
                      <a:tcPr anchor="ctr"/>
                    </a:tc>
                    <a:extLst>
                      <a:ext uri="{0D108BD9-81ED-4DB2-BD59-A6C34878D82A}">
                        <a16:rowId xmlns:a16="http://schemas.microsoft.com/office/drawing/2014/main" val="2945294556"/>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5</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SAL </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 </m:t>
                              </m:r>
                            </m:oMath>
                          </a14:m>
                          <a:r>
                            <a:rPr lang="en-IN" dirty="0">
                              <a:latin typeface="Arial Rounded MT Bold" panose="020F0704030504030204" pitchFamily="34" charset="0"/>
                            </a:rPr>
                            <a:t>50K (PAY -</a:t>
                          </a:r>
                          <a:r>
                            <a:rPr lang="en-IN" baseline="0" dirty="0">
                              <a:latin typeface="Arial Rounded MT Bold" panose="020F0704030504030204" pitchFamily="34" charset="0"/>
                            </a:rPr>
                            <a:t> 2</a:t>
                          </a:r>
                          <a:r>
                            <a:rPr lang="en-IN" dirty="0">
                              <a:latin typeface="Arial Rounded MT Bold" panose="020F0704030504030204" pitchFamily="34" charset="0"/>
                            </a:rPr>
                            <a:t>)</a:t>
                          </a:r>
                        </a:p>
                      </a:txBody>
                      <a:tcPr anchor="ctr"/>
                    </a:tc>
                    <a:extLst>
                      <a:ext uri="{0D108BD9-81ED-4DB2-BD59-A6C34878D82A}">
                        <a16:rowId xmlns:a16="http://schemas.microsoft.com/office/drawing/2014/main" val="402466750"/>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SAL </a:t>
                          </a:r>
                          <a14:m>
                            <m:oMath xmlns:m="http://schemas.openxmlformats.org/officeDocument/2006/math">
                              <m:r>
                                <a:rPr lang="en-US" i="1" smtClean="0">
                                  <a:latin typeface="Cambria Math" panose="02040503050406030204" pitchFamily="18" charset="0"/>
                                  <a:ea typeface="Cambria Math" panose="02040503050406030204" pitchFamily="18" charset="0"/>
                                </a:rPr>
                                <m:t>&gt;</m:t>
                              </m:r>
                              <m:r>
                                <a:rPr lang="en-US" b="0" i="1" smtClean="0">
                                  <a:latin typeface="Cambria Math" panose="02040503050406030204" pitchFamily="18" charset="0"/>
                                  <a:ea typeface="Cambria Math" panose="02040503050406030204" pitchFamily="18" charset="0"/>
                                </a:rPr>
                                <m:t> </m:t>
                              </m:r>
                            </m:oMath>
                          </a14:m>
                          <a:r>
                            <a:rPr lang="en-IN">
                              <a:latin typeface="Arial Rounded MT Bold" panose="020F0704030504030204" pitchFamily="34" charset="0"/>
                            </a:rPr>
                            <a:t>50K (PAY - 1)</a:t>
                          </a:r>
                          <a:endParaRPr lang="en-IN" dirty="0">
                            <a:latin typeface="Arial Rounded MT Bold" panose="020F0704030504030204" pitchFamily="34" charset="0"/>
                          </a:endParaRPr>
                        </a:p>
                      </a:txBody>
                      <a:tcPr anchor="ctr"/>
                    </a:tc>
                    <a:extLst>
                      <a:ext uri="{0D108BD9-81ED-4DB2-BD59-A6C34878D82A}">
                        <a16:rowId xmlns:a16="http://schemas.microsoft.com/office/drawing/2014/main" val="2393175760"/>
                      </a:ext>
                    </a:extLst>
                  </a:tr>
                </a:tbl>
              </a:graphicData>
            </a:graphic>
          </p:graphicFrame>
        </mc:Choice>
        <mc:Fallback>
          <p:graphicFrame>
            <p:nvGraphicFramePr>
              <p:cNvPr id="3" name="Table 2">
                <a:extLst>
                  <a:ext uri="{FF2B5EF4-FFF2-40B4-BE49-F238E27FC236}">
                    <a16:creationId xmlns:a16="http://schemas.microsoft.com/office/drawing/2014/main" id="{C0D75093-473E-77E7-7C72-CA3267CB918D}"/>
                  </a:ext>
                </a:extLst>
              </p:cNvPr>
              <p:cNvGraphicFramePr>
                <a:graphicFrameLocks noGrp="1"/>
              </p:cNvGraphicFramePr>
              <p:nvPr>
                <p:extLst>
                  <p:ext uri="{D42A27DB-BD31-4B8C-83A1-F6EECF244321}">
                    <p14:modId xmlns:p14="http://schemas.microsoft.com/office/powerpoint/2010/main" val="3281184113"/>
                  </p:ext>
                </p:extLst>
              </p:nvPr>
            </p:nvGraphicFramePr>
            <p:xfrm>
              <a:off x="2143967" y="1071004"/>
              <a:ext cx="8128000" cy="2357996"/>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3145520441"/>
                        </a:ext>
                      </a:extLst>
                    </a:gridCol>
                    <a:gridCol w="4064000">
                      <a:extLst>
                        <a:ext uri="{9D8B030D-6E8A-4147-A177-3AD203B41FA5}">
                          <a16:colId xmlns:a16="http://schemas.microsoft.com/office/drawing/2014/main" val="4212125093"/>
                        </a:ext>
                      </a:extLst>
                    </a:gridCol>
                  </a:tblGrid>
                  <a:tr h="529196">
                    <a:tc>
                      <a:txBody>
                        <a:bodyPr/>
                        <a:lstStyle/>
                        <a:p>
                          <a:pPr algn="ctr"/>
                          <a:r>
                            <a:rPr lang="en-US" dirty="0">
                              <a:latin typeface="Arial Rounded MT Bold" panose="020F0704030504030204" pitchFamily="34" charset="0"/>
                            </a:rPr>
                            <a:t>P</a:t>
                          </a:r>
                          <a:r>
                            <a:rPr lang="en-US" baseline="-25000" dirty="0">
                              <a:latin typeface="Arial Rounded MT Bold" panose="020F0704030504030204" pitchFamily="34" charset="0"/>
                            </a:rPr>
                            <a:t>1</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TITLE = MANAGER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3785466466"/>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ELECTRICAL ENGINEER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53649043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3</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PREGRAMMER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413344832"/>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4</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ACCOUNTANT</a:t>
                          </a:r>
                          <a:endParaRPr lang="en-IN" dirty="0">
                            <a:latin typeface="Arial Rounded MT Bold" panose="020F0704030504030204" pitchFamily="34" charset="0"/>
                          </a:endParaRPr>
                        </a:p>
                      </a:txBody>
                      <a:tcPr anchor="ctr"/>
                    </a:tc>
                    <a:extLst>
                      <a:ext uri="{0D108BD9-81ED-4DB2-BD59-A6C34878D82A}">
                        <a16:rowId xmlns:a16="http://schemas.microsoft.com/office/drawing/2014/main" val="2945294556"/>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5</a:t>
                          </a:r>
                          <a:endParaRPr lang="en-IN" dirty="0">
                            <a:latin typeface="Arial Rounded MT Bold" panose="020F0704030504030204" pitchFamily="34" charset="0"/>
                          </a:endParaRPr>
                        </a:p>
                      </a:txBody>
                      <a:tcPr anchor="ctr"/>
                    </a:tc>
                    <a:tc>
                      <a:txBody>
                        <a:bodyPr/>
                        <a:lstStyle/>
                        <a:p>
                          <a:endParaRPr lang="en-US"/>
                        </a:p>
                      </a:txBody>
                      <a:tcPr anchor="ctr">
                        <a:blipFill>
                          <a:blip r:embed="rId2"/>
                          <a:stretch>
                            <a:fillRect l="-100300" t="-448333" r="-300" b="-125000"/>
                          </a:stretch>
                        </a:blipFill>
                      </a:tcPr>
                    </a:tc>
                    <a:extLst>
                      <a:ext uri="{0D108BD9-81ED-4DB2-BD59-A6C34878D82A}">
                        <a16:rowId xmlns:a16="http://schemas.microsoft.com/office/drawing/2014/main" val="402466750"/>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endParaRPr lang="en-US"/>
                        </a:p>
                      </a:txBody>
                      <a:tcPr anchor="ctr">
                        <a:blipFill>
                          <a:blip r:embed="rId2"/>
                          <a:stretch>
                            <a:fillRect l="-100300" t="-548333" r="-300" b="-25000"/>
                          </a:stretch>
                        </a:blipFill>
                      </a:tcPr>
                    </a:tc>
                    <a:extLst>
                      <a:ext uri="{0D108BD9-81ED-4DB2-BD59-A6C34878D82A}">
                        <a16:rowId xmlns:a16="http://schemas.microsoft.com/office/drawing/2014/main" val="2393175760"/>
                      </a:ext>
                    </a:extLst>
                  </a:tr>
                </a:tbl>
              </a:graphicData>
            </a:graphic>
          </p:graphicFrame>
        </mc:Fallback>
      </mc:AlternateContent>
      <p:graphicFrame>
        <p:nvGraphicFramePr>
          <p:cNvPr id="4" name="Table 3">
            <a:extLst>
              <a:ext uri="{FF2B5EF4-FFF2-40B4-BE49-F238E27FC236}">
                <a16:creationId xmlns:a16="http://schemas.microsoft.com/office/drawing/2014/main" id="{48EB6337-029D-3581-9A02-ECB9DC9C6A23}"/>
              </a:ext>
            </a:extLst>
          </p:cNvPr>
          <p:cNvGraphicFramePr>
            <a:graphicFrameLocks noGrp="1"/>
          </p:cNvGraphicFramePr>
          <p:nvPr>
            <p:extLst>
              <p:ext uri="{D42A27DB-BD31-4B8C-83A1-F6EECF244321}">
                <p14:modId xmlns:p14="http://schemas.microsoft.com/office/powerpoint/2010/main" val="2857031066"/>
              </p:ext>
            </p:extLst>
          </p:nvPr>
        </p:nvGraphicFramePr>
        <p:xfrm>
          <a:off x="2302587" y="4271405"/>
          <a:ext cx="8127999" cy="2089272"/>
        </p:xfrm>
        <a:graphic>
          <a:graphicData uri="http://schemas.openxmlformats.org/drawingml/2006/table">
            <a:tbl>
              <a:tblPr firstRow="1" bandRow="1">
                <a:tableStyleId>{93296810-A885-4BE3-A3E7-6D5BEEA58F35}</a:tableStyleId>
              </a:tblPr>
              <a:tblGrid>
                <a:gridCol w="2709333">
                  <a:extLst>
                    <a:ext uri="{9D8B030D-6E8A-4147-A177-3AD203B41FA5}">
                      <a16:colId xmlns:a16="http://schemas.microsoft.com/office/drawing/2014/main" val="1716058258"/>
                    </a:ext>
                  </a:extLst>
                </a:gridCol>
                <a:gridCol w="2709333">
                  <a:extLst>
                    <a:ext uri="{9D8B030D-6E8A-4147-A177-3AD203B41FA5}">
                      <a16:colId xmlns:a16="http://schemas.microsoft.com/office/drawing/2014/main" val="3932475961"/>
                    </a:ext>
                  </a:extLst>
                </a:gridCol>
                <a:gridCol w="2709333">
                  <a:extLst>
                    <a:ext uri="{9D8B030D-6E8A-4147-A177-3AD203B41FA5}">
                      <a16:colId xmlns:a16="http://schemas.microsoft.com/office/drawing/2014/main" val="315123605"/>
                    </a:ext>
                  </a:extLst>
                </a:gridCol>
              </a:tblGrid>
              <a:tr h="250981">
                <a:tc>
                  <a:txBody>
                    <a:bodyPr/>
                    <a:lstStyle/>
                    <a:p>
                      <a:pPr algn="ctr"/>
                      <a:r>
                        <a:rPr lang="en-US" sz="2000" b="1" u="sng" dirty="0">
                          <a:latin typeface="Arial Rounded MT Bold" panose="020F0704030504030204" pitchFamily="34" charset="0"/>
                        </a:rPr>
                        <a:t>M</a:t>
                      </a:r>
                      <a:r>
                        <a:rPr lang="en-US" sz="2000" b="1" u="sng" baseline="-25000" dirty="0">
                          <a:latin typeface="Arial Rounded MT Bold" panose="020F0704030504030204" pitchFamily="34" charset="0"/>
                        </a:rPr>
                        <a:t>i</a:t>
                      </a:r>
                      <a:endParaRPr lang="en-IN" sz="2000" b="1" u="sng" dirty="0">
                        <a:latin typeface="Arial Rounded MT Bold" panose="020F0704030504030204" pitchFamily="34" charset="0"/>
                      </a:endParaRPr>
                    </a:p>
                  </a:txBody>
                  <a:tcPr anchor="ctr"/>
                </a:tc>
                <a:tc>
                  <a:txBody>
                    <a:bodyPr/>
                    <a:lstStyle/>
                    <a:p>
                      <a:pPr algn="ctr"/>
                      <a:r>
                        <a:rPr lang="en-US" sz="2000" b="1" u="sng" dirty="0">
                          <a:latin typeface="Arial Rounded MT Bold" panose="020F0704030504030204" pitchFamily="34" charset="0"/>
                        </a:rPr>
                        <a:t>Minterm Predicate</a:t>
                      </a:r>
                      <a:endParaRPr lang="en-IN" sz="2000" b="1" u="sng" dirty="0">
                        <a:latin typeface="Arial Rounded MT Bold" panose="020F0704030504030204" pitchFamily="34" charset="0"/>
                      </a:endParaRPr>
                    </a:p>
                  </a:txBody>
                  <a:tcPr anchor="ctr"/>
                </a:tc>
                <a:tc>
                  <a:txBody>
                    <a:bodyPr/>
                    <a:lstStyle/>
                    <a:p>
                      <a:pPr algn="ctr"/>
                      <a:r>
                        <a:rPr lang="en-US" sz="2000" b="1" u="sng" dirty="0">
                          <a:latin typeface="Arial Rounded MT Bold" panose="020F0704030504030204" pitchFamily="34" charset="0"/>
                        </a:rPr>
                        <a:t>Sel(M</a:t>
                      </a:r>
                      <a:r>
                        <a:rPr lang="en-US" sz="2000" b="1" u="sng" baseline="-25000" dirty="0">
                          <a:latin typeface="Arial Rounded MT Bold" panose="020F0704030504030204" pitchFamily="34" charset="0"/>
                        </a:rPr>
                        <a:t>i</a:t>
                      </a:r>
                      <a:r>
                        <a:rPr lang="en-US" sz="2000" b="1" u="sng" dirty="0">
                          <a:latin typeface="Arial Rounded MT Bold" panose="020F0704030504030204" pitchFamily="34" charset="0"/>
                        </a:rPr>
                        <a:t>)</a:t>
                      </a:r>
                      <a:endParaRPr lang="en-IN" sz="2000" b="1" u="sng" dirty="0">
                        <a:latin typeface="Arial Rounded MT Bold" panose="020F0704030504030204" pitchFamily="34" charset="0"/>
                      </a:endParaRPr>
                    </a:p>
                  </a:txBody>
                  <a:tcPr anchor="ctr"/>
                </a:tc>
                <a:extLst>
                  <a:ext uri="{0D108BD9-81ED-4DB2-BD59-A6C34878D82A}">
                    <a16:rowId xmlns:a16="http://schemas.microsoft.com/office/drawing/2014/main" val="3791519284"/>
                  </a:ext>
                </a:extLst>
              </a:tr>
              <a:tr h="423258">
                <a:tc>
                  <a:txBody>
                    <a:bodyPr/>
                    <a:lstStyle/>
                    <a:p>
                      <a:pPr algn="ctr"/>
                      <a:r>
                        <a:rPr lang="en-US" dirty="0">
                          <a:latin typeface="Arial Rounded MT Bold" panose="020F0704030504030204" pitchFamily="34" charset="0"/>
                        </a:rPr>
                        <a:t>M</a:t>
                      </a:r>
                      <a:r>
                        <a:rPr lang="en-US" baseline="-25000" dirty="0">
                          <a:latin typeface="Arial Rounded MT Bold" panose="020F0704030504030204" pitchFamily="34" charset="0"/>
                        </a:rPr>
                        <a:t>1</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P</a:t>
                      </a:r>
                      <a:r>
                        <a:rPr lang="en-US" baseline="-25000" dirty="0">
                          <a:latin typeface="Arial Rounded MT Bold" panose="020F0704030504030204" pitchFamily="34" charset="0"/>
                        </a:rPr>
                        <a:t>1</a:t>
                      </a:r>
                      <a:r>
                        <a:rPr lang="en-US" baseline="0" dirty="0">
                          <a:latin typeface="Arial Rounded MT Bold" panose="020F0704030504030204" pitchFamily="34" charset="0"/>
                        </a:rPr>
                        <a:t> ^ P</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0</a:t>
                      </a:r>
                      <a:endParaRPr lang="en-IN" dirty="0">
                        <a:latin typeface="Arial Rounded MT Bold" panose="020F0704030504030204" pitchFamily="34" charset="0"/>
                      </a:endParaRPr>
                    </a:p>
                  </a:txBody>
                  <a:tcPr anchor="ctr"/>
                </a:tc>
                <a:extLst>
                  <a:ext uri="{0D108BD9-81ED-4DB2-BD59-A6C34878D82A}">
                    <a16:rowId xmlns:a16="http://schemas.microsoft.com/office/drawing/2014/main" val="4038934967"/>
                  </a:ext>
                </a:extLst>
              </a:tr>
              <a:tr h="423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M</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1</a:t>
                      </a:r>
                      <a:r>
                        <a:rPr lang="en-US" baseline="0" dirty="0">
                          <a:latin typeface="Arial Rounded MT Bold" panose="020F0704030504030204" pitchFamily="34" charset="0"/>
                        </a:rPr>
                        <a:t> ^ 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1</a:t>
                      </a:r>
                      <a:endParaRPr lang="en-IN" dirty="0">
                        <a:latin typeface="Arial Rounded MT Bold" panose="020F0704030504030204" pitchFamily="34" charset="0"/>
                      </a:endParaRPr>
                    </a:p>
                  </a:txBody>
                  <a:tcPr anchor="ctr"/>
                </a:tc>
                <a:extLst>
                  <a:ext uri="{0D108BD9-81ED-4DB2-BD59-A6C34878D82A}">
                    <a16:rowId xmlns:a16="http://schemas.microsoft.com/office/drawing/2014/main" val="4170595424"/>
                  </a:ext>
                </a:extLst>
              </a:tr>
              <a:tr h="423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M</a:t>
                      </a:r>
                      <a:r>
                        <a:rPr lang="en-US" baseline="-25000" dirty="0">
                          <a:latin typeface="Arial Rounded MT Bold" panose="020F0704030504030204" pitchFamily="34" charset="0"/>
                        </a:rPr>
                        <a:t>3</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3</a:t>
                      </a:r>
                      <a:r>
                        <a:rPr lang="en-US" baseline="0" dirty="0">
                          <a:latin typeface="Arial Rounded MT Bold" panose="020F0704030504030204" pitchFamily="34" charset="0"/>
                        </a:rPr>
                        <a:t> ^ 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1</a:t>
                      </a:r>
                      <a:endParaRPr lang="en-IN" dirty="0">
                        <a:latin typeface="Arial Rounded MT Bold" panose="020F0704030504030204" pitchFamily="34" charset="0"/>
                      </a:endParaRPr>
                    </a:p>
                  </a:txBody>
                  <a:tcPr anchor="ctr"/>
                </a:tc>
                <a:extLst>
                  <a:ext uri="{0D108BD9-81ED-4DB2-BD59-A6C34878D82A}">
                    <a16:rowId xmlns:a16="http://schemas.microsoft.com/office/drawing/2014/main" val="3237701680"/>
                  </a:ext>
                </a:extLst>
              </a:tr>
              <a:tr h="423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M</a:t>
                      </a:r>
                      <a:r>
                        <a:rPr lang="en-US" baseline="-25000" dirty="0">
                          <a:latin typeface="Arial Rounded MT Bold" panose="020F0704030504030204" pitchFamily="34" charset="0"/>
                        </a:rPr>
                        <a:t>4</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4</a:t>
                      </a:r>
                      <a:r>
                        <a:rPr lang="en-US" baseline="0" dirty="0">
                          <a:latin typeface="Arial Rounded MT Bold" panose="020F0704030504030204" pitchFamily="34" charset="0"/>
                        </a:rPr>
                        <a:t> ^ 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0</a:t>
                      </a:r>
                      <a:endParaRPr lang="en-IN" dirty="0">
                        <a:latin typeface="Arial Rounded MT Bold" panose="020F0704030504030204" pitchFamily="34" charset="0"/>
                      </a:endParaRPr>
                    </a:p>
                  </a:txBody>
                  <a:tcPr anchor="ctr"/>
                </a:tc>
                <a:extLst>
                  <a:ext uri="{0D108BD9-81ED-4DB2-BD59-A6C34878D82A}">
                    <a16:rowId xmlns:a16="http://schemas.microsoft.com/office/drawing/2014/main" val="2019660070"/>
                  </a:ext>
                </a:extLst>
              </a:tr>
            </a:tbl>
          </a:graphicData>
        </a:graphic>
      </p:graphicFrame>
    </p:spTree>
    <p:extLst>
      <p:ext uri="{BB962C8B-B14F-4D97-AF65-F5344CB8AC3E}">
        <p14:creationId xmlns:p14="http://schemas.microsoft.com/office/powerpoint/2010/main" val="3612338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CC8BAFC-1B84-B419-635C-E76EC91DD3C3}"/>
              </a:ext>
            </a:extLst>
          </p:cNvPr>
          <p:cNvSpPr txBox="1"/>
          <p:nvPr/>
        </p:nvSpPr>
        <p:spPr>
          <a:xfrm>
            <a:off x="2329932" y="1780888"/>
            <a:ext cx="7532136" cy="3477875"/>
          </a:xfrm>
          <a:prstGeom prst="rect">
            <a:avLst/>
          </a:prstGeom>
          <a:noFill/>
        </p:spPr>
        <p:txBody>
          <a:bodyPr wrap="square">
            <a:spAutoFit/>
          </a:bodyPr>
          <a:lstStyle/>
          <a:p>
            <a:pPr marL="342900" indent="-342900">
              <a:buFont typeface="Wingdings" panose="05000000000000000000" pitchFamily="2" charset="2"/>
              <a:buChar char="Ø"/>
            </a:pPr>
            <a:r>
              <a:rPr lang="en-US" sz="2400" b="1" u="sng" dirty="0">
                <a:latin typeface="Arial Rounded MT Bold" panose="020F0704030504030204" pitchFamily="34" charset="0"/>
              </a:rPr>
              <a:t>Access frequency: </a:t>
            </a:r>
          </a:p>
          <a:p>
            <a:pPr marL="342900" indent="-342900">
              <a:buFont typeface="Wingdings" panose="05000000000000000000" pitchFamily="2" charset="2"/>
              <a:buChar char="Ø"/>
            </a:pPr>
            <a:endParaRPr lang="en-US" sz="2400" b="1" u="sng" dirty="0">
              <a:latin typeface="Arial Rounded MT Bold" panose="020F0704030504030204" pitchFamily="34" charset="0"/>
            </a:endParaRPr>
          </a:p>
          <a:p>
            <a:r>
              <a:rPr lang="en-US" dirty="0">
                <a:latin typeface="Arial Rounded MT Bold" panose="020F0704030504030204" pitchFamily="34" charset="0"/>
              </a:rPr>
              <a:t>The Sal &gt; 50K is accessed 50 times per day.</a:t>
            </a:r>
          </a:p>
          <a:p>
            <a:endParaRPr lang="en-US" dirty="0">
              <a:latin typeface="Arial Rounded MT Bold" panose="020F0704030504030204" pitchFamily="34" charset="0"/>
            </a:endParaRPr>
          </a:p>
          <a:p>
            <a:pPr marL="285750" indent="-285750">
              <a:buFont typeface="Wingdings" panose="05000000000000000000" pitchFamily="2" charset="2"/>
              <a:buChar char="q"/>
            </a:pPr>
            <a:r>
              <a:rPr lang="en-US" sz="2400" b="1" u="sng" dirty="0">
                <a:latin typeface="Arial Rounded MT Bold" panose="020F0704030504030204" pitchFamily="34" charset="0"/>
              </a:rPr>
              <a:t>Qualitative Information:</a:t>
            </a:r>
          </a:p>
          <a:p>
            <a:endParaRPr lang="en-US" dirty="0">
              <a:latin typeface="Arial Rounded MT Bold" panose="020F0704030504030204" pitchFamily="34" charset="0"/>
            </a:endParaRPr>
          </a:p>
          <a:p>
            <a:pPr marL="742950" lvl="1" indent="-285750">
              <a:buFont typeface="Wingdings" panose="05000000000000000000" pitchFamily="2" charset="2"/>
              <a:buChar char="Ø"/>
            </a:pPr>
            <a:r>
              <a:rPr lang="en-US" sz="2000" b="1" dirty="0">
                <a:latin typeface="Arial Rounded MT Bold" panose="020F0704030504030204" pitchFamily="34" charset="0"/>
              </a:rPr>
              <a:t>Completeness: </a:t>
            </a:r>
            <a:r>
              <a:rPr lang="en-US" dirty="0">
                <a:latin typeface="Arial Rounded MT Bold" panose="020F0704030504030204" pitchFamily="34" charset="0"/>
              </a:rPr>
              <a:t>All order records are preserved across fragments, ensuring no data loss.</a:t>
            </a:r>
          </a:p>
          <a:p>
            <a:pPr marL="742950" lvl="1" indent="-285750">
              <a:buFont typeface="Wingdings" panose="05000000000000000000" pitchFamily="2" charset="2"/>
              <a:buChar char="Ø"/>
            </a:pPr>
            <a:endParaRPr lang="en-US" dirty="0">
              <a:latin typeface="Arial Rounded MT Bold" panose="020F0704030504030204" pitchFamily="34" charset="0"/>
            </a:endParaRPr>
          </a:p>
          <a:p>
            <a:pPr marL="742950" lvl="1" indent="-285750">
              <a:buFont typeface="Wingdings" panose="05000000000000000000" pitchFamily="2" charset="2"/>
              <a:buChar char="Ø"/>
            </a:pPr>
            <a:r>
              <a:rPr lang="en-US" sz="2000" b="1" dirty="0">
                <a:latin typeface="Arial Rounded MT Bold" panose="020F0704030504030204" pitchFamily="34" charset="0"/>
              </a:rPr>
              <a:t>Minimality: </a:t>
            </a:r>
            <a:r>
              <a:rPr lang="en-US" dirty="0">
                <a:latin typeface="Arial Rounded MT Bold" panose="020F0704030504030204" pitchFamily="34" charset="0"/>
              </a:rPr>
              <a:t>The fragmentation strategy avoids creating too many small fragments, reducing management overhead.</a:t>
            </a:r>
            <a:endParaRPr lang="en-IN" dirty="0">
              <a:latin typeface="Arial Rounded MT Bold" panose="020F0704030504030204" pitchFamily="34" charset="0"/>
            </a:endParaRPr>
          </a:p>
        </p:txBody>
      </p:sp>
    </p:spTree>
    <p:extLst>
      <p:ext uri="{BB962C8B-B14F-4D97-AF65-F5344CB8AC3E}">
        <p14:creationId xmlns:p14="http://schemas.microsoft.com/office/powerpoint/2010/main" val="2504642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948EE4D-97A1-9B66-B650-2A66ED86FF4B}"/>
              </a:ext>
            </a:extLst>
          </p:cNvPr>
          <p:cNvSpPr>
            <a:spLocks noGrp="1"/>
          </p:cNvSpPr>
          <p:nvPr>
            <p:ph type="title"/>
          </p:nvPr>
        </p:nvSpPr>
        <p:spPr>
          <a:xfrm>
            <a:off x="737033" y="1063690"/>
            <a:ext cx="9612971" cy="981689"/>
          </a:xfrm>
        </p:spPr>
        <p:txBody>
          <a:bodyPr>
            <a:noAutofit/>
          </a:bodyPr>
          <a:lstStyle/>
          <a:p>
            <a:pPr algn="ctr"/>
            <a:r>
              <a:rPr lang="en-US" sz="6600" b="1" dirty="0">
                <a:solidFill>
                  <a:schemeClr val="tx2">
                    <a:lumMod val="50000"/>
                  </a:schemeClr>
                </a:solidFill>
                <a:latin typeface="Algerian" panose="04020705040A02060702" pitchFamily="82" charset="0"/>
              </a:rPr>
              <a:t>Conclusion</a:t>
            </a:r>
            <a:endParaRPr lang="en-IN" sz="6600" b="1" dirty="0">
              <a:solidFill>
                <a:schemeClr val="tx2">
                  <a:lumMod val="50000"/>
                </a:schemeClr>
              </a:solidFill>
              <a:latin typeface="Algerian" panose="04020705040A02060702" pitchFamily="82" charset="0"/>
            </a:endParaRPr>
          </a:p>
        </p:txBody>
      </p:sp>
      <p:sp>
        <p:nvSpPr>
          <p:cNvPr id="5" name="Text Placeholder 2">
            <a:extLst>
              <a:ext uri="{FF2B5EF4-FFF2-40B4-BE49-F238E27FC236}">
                <a16:creationId xmlns:a16="http://schemas.microsoft.com/office/drawing/2014/main" id="{1FE021EA-5BF5-9D60-8DB2-9BEE0228EA8C}"/>
              </a:ext>
            </a:extLst>
          </p:cNvPr>
          <p:cNvSpPr>
            <a:spLocks noGrp="1"/>
          </p:cNvSpPr>
          <p:nvPr>
            <p:ph type="body" idx="1"/>
          </p:nvPr>
        </p:nvSpPr>
        <p:spPr>
          <a:xfrm>
            <a:off x="846645" y="2323518"/>
            <a:ext cx="9759906" cy="3132916"/>
          </a:xfrm>
        </p:spPr>
        <p:txBody>
          <a:bodyPr>
            <a:normAutofit/>
          </a:bodyPr>
          <a:lstStyle/>
          <a:p>
            <a:pPr algn="just"/>
            <a:r>
              <a:rPr lang="en-US" dirty="0">
                <a:solidFill>
                  <a:schemeClr val="tx2">
                    <a:lumMod val="90000"/>
                  </a:schemeClr>
                </a:solidFill>
                <a:latin typeface="Arial Rounded MT Bold" panose="020F0704030504030204" pitchFamily="34" charset="0"/>
              </a:rPr>
              <a:t>Effective fragmentation in a Distributed DBMS requires both quantitative and qualitative considerations. Minterm selectivity and access frequency help optimize performance, while completeness and minimality ensure data integrity and efficiency. Balancing these factors leads to better query performance, reduced redundancy, and improved scalability in distributed databases.</a:t>
            </a:r>
            <a:endParaRPr lang="en-IN" dirty="0">
              <a:solidFill>
                <a:schemeClr val="tx2">
                  <a:lumMod val="90000"/>
                </a:schemeClr>
              </a:solidFill>
              <a:latin typeface="Arial Rounded MT Bold" panose="020F0704030504030204" pitchFamily="34" charset="0"/>
            </a:endParaRPr>
          </a:p>
        </p:txBody>
      </p:sp>
    </p:spTree>
    <p:extLst>
      <p:ext uri="{BB962C8B-B14F-4D97-AF65-F5344CB8AC3E}">
        <p14:creationId xmlns:p14="http://schemas.microsoft.com/office/powerpoint/2010/main" val="4210461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7056EE-B889-74A4-88C9-7249635A2057}"/>
              </a:ext>
            </a:extLst>
          </p:cNvPr>
          <p:cNvSpPr txBox="1">
            <a:spLocks/>
          </p:cNvSpPr>
          <p:nvPr/>
        </p:nvSpPr>
        <p:spPr>
          <a:xfrm>
            <a:off x="3361671" y="1194318"/>
            <a:ext cx="5263385" cy="718457"/>
          </a:xfrm>
          <a:custGeom>
            <a:avLst/>
            <a:gdLst>
              <a:gd name="connsiteX0" fmla="*/ 0 w 5263385"/>
              <a:gd name="connsiteY0" fmla="*/ 0 h 718457"/>
              <a:gd name="connsiteX1" fmla="*/ 426919 w 5263385"/>
              <a:gd name="connsiteY1" fmla="*/ 0 h 718457"/>
              <a:gd name="connsiteX2" fmla="*/ 959106 w 5263385"/>
              <a:gd name="connsiteY2" fmla="*/ 0 h 718457"/>
              <a:gd name="connsiteX3" fmla="*/ 1438659 w 5263385"/>
              <a:gd name="connsiteY3" fmla="*/ 0 h 718457"/>
              <a:gd name="connsiteX4" fmla="*/ 1865578 w 5263385"/>
              <a:gd name="connsiteY4" fmla="*/ 0 h 718457"/>
              <a:gd name="connsiteX5" fmla="*/ 2450398 w 5263385"/>
              <a:gd name="connsiteY5" fmla="*/ 0 h 718457"/>
              <a:gd name="connsiteX6" fmla="*/ 2982585 w 5263385"/>
              <a:gd name="connsiteY6" fmla="*/ 0 h 718457"/>
              <a:gd name="connsiteX7" fmla="*/ 3672673 w 5263385"/>
              <a:gd name="connsiteY7" fmla="*/ 0 h 718457"/>
              <a:gd name="connsiteX8" fmla="*/ 4152226 w 5263385"/>
              <a:gd name="connsiteY8" fmla="*/ 0 h 718457"/>
              <a:gd name="connsiteX9" fmla="*/ 4631779 w 5263385"/>
              <a:gd name="connsiteY9" fmla="*/ 0 h 718457"/>
              <a:gd name="connsiteX10" fmla="*/ 5263385 w 5263385"/>
              <a:gd name="connsiteY10" fmla="*/ 0 h 718457"/>
              <a:gd name="connsiteX11" fmla="*/ 5263385 w 5263385"/>
              <a:gd name="connsiteY11" fmla="*/ 366413 h 718457"/>
              <a:gd name="connsiteX12" fmla="*/ 5263385 w 5263385"/>
              <a:gd name="connsiteY12" fmla="*/ 718457 h 718457"/>
              <a:gd name="connsiteX13" fmla="*/ 4625931 w 5263385"/>
              <a:gd name="connsiteY13" fmla="*/ 718457 h 718457"/>
              <a:gd name="connsiteX14" fmla="*/ 3935842 w 5263385"/>
              <a:gd name="connsiteY14" fmla="*/ 718457 h 718457"/>
              <a:gd name="connsiteX15" fmla="*/ 3456289 w 5263385"/>
              <a:gd name="connsiteY15" fmla="*/ 718457 h 718457"/>
              <a:gd name="connsiteX16" fmla="*/ 2976737 w 5263385"/>
              <a:gd name="connsiteY16" fmla="*/ 718457 h 718457"/>
              <a:gd name="connsiteX17" fmla="*/ 2549818 w 5263385"/>
              <a:gd name="connsiteY17" fmla="*/ 718457 h 718457"/>
              <a:gd name="connsiteX18" fmla="*/ 2070265 w 5263385"/>
              <a:gd name="connsiteY18" fmla="*/ 718457 h 718457"/>
              <a:gd name="connsiteX19" fmla="*/ 1485444 w 5263385"/>
              <a:gd name="connsiteY19" fmla="*/ 718457 h 718457"/>
              <a:gd name="connsiteX20" fmla="*/ 795356 w 5263385"/>
              <a:gd name="connsiteY20" fmla="*/ 718457 h 718457"/>
              <a:gd name="connsiteX21" fmla="*/ 0 w 5263385"/>
              <a:gd name="connsiteY21" fmla="*/ 718457 h 718457"/>
              <a:gd name="connsiteX22" fmla="*/ 0 w 5263385"/>
              <a:gd name="connsiteY22" fmla="*/ 373598 h 718457"/>
              <a:gd name="connsiteX23" fmla="*/ 0 w 5263385"/>
              <a:gd name="connsiteY23" fmla="*/ 0 h 71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63385" h="718457" fill="none" extrusionOk="0">
                <a:moveTo>
                  <a:pt x="0" y="0"/>
                </a:moveTo>
                <a:cubicBezTo>
                  <a:pt x="212902" y="-4722"/>
                  <a:pt x="339647" y="6192"/>
                  <a:pt x="426919" y="0"/>
                </a:cubicBezTo>
                <a:cubicBezTo>
                  <a:pt x="514191" y="-6192"/>
                  <a:pt x="795745" y="47209"/>
                  <a:pt x="959106" y="0"/>
                </a:cubicBezTo>
                <a:cubicBezTo>
                  <a:pt x="1122467" y="-47209"/>
                  <a:pt x="1214087" y="11782"/>
                  <a:pt x="1438659" y="0"/>
                </a:cubicBezTo>
                <a:cubicBezTo>
                  <a:pt x="1663231" y="-11782"/>
                  <a:pt x="1721791" y="39459"/>
                  <a:pt x="1865578" y="0"/>
                </a:cubicBezTo>
                <a:cubicBezTo>
                  <a:pt x="2009365" y="-39459"/>
                  <a:pt x="2256030" y="10360"/>
                  <a:pt x="2450398" y="0"/>
                </a:cubicBezTo>
                <a:cubicBezTo>
                  <a:pt x="2644766" y="-10360"/>
                  <a:pt x="2843043" y="50185"/>
                  <a:pt x="2982585" y="0"/>
                </a:cubicBezTo>
                <a:cubicBezTo>
                  <a:pt x="3122127" y="-50185"/>
                  <a:pt x="3476563" y="562"/>
                  <a:pt x="3672673" y="0"/>
                </a:cubicBezTo>
                <a:cubicBezTo>
                  <a:pt x="3868783" y="-562"/>
                  <a:pt x="3963586" y="7031"/>
                  <a:pt x="4152226" y="0"/>
                </a:cubicBezTo>
                <a:cubicBezTo>
                  <a:pt x="4340866" y="-7031"/>
                  <a:pt x="4517836" y="56420"/>
                  <a:pt x="4631779" y="0"/>
                </a:cubicBezTo>
                <a:cubicBezTo>
                  <a:pt x="4745722" y="-56420"/>
                  <a:pt x="4997023" y="28051"/>
                  <a:pt x="5263385" y="0"/>
                </a:cubicBezTo>
                <a:cubicBezTo>
                  <a:pt x="5269549" y="89872"/>
                  <a:pt x="5234499" y="210378"/>
                  <a:pt x="5263385" y="366413"/>
                </a:cubicBezTo>
                <a:cubicBezTo>
                  <a:pt x="5292271" y="522448"/>
                  <a:pt x="5231132" y="575061"/>
                  <a:pt x="5263385" y="718457"/>
                </a:cubicBezTo>
                <a:cubicBezTo>
                  <a:pt x="5018949" y="737437"/>
                  <a:pt x="4874443" y="680037"/>
                  <a:pt x="4625931" y="718457"/>
                </a:cubicBezTo>
                <a:cubicBezTo>
                  <a:pt x="4377419" y="756877"/>
                  <a:pt x="4236844" y="713201"/>
                  <a:pt x="3935842" y="718457"/>
                </a:cubicBezTo>
                <a:cubicBezTo>
                  <a:pt x="3634840" y="723713"/>
                  <a:pt x="3668366" y="710872"/>
                  <a:pt x="3456289" y="718457"/>
                </a:cubicBezTo>
                <a:cubicBezTo>
                  <a:pt x="3244212" y="726042"/>
                  <a:pt x="3205964" y="667113"/>
                  <a:pt x="2976737" y="718457"/>
                </a:cubicBezTo>
                <a:cubicBezTo>
                  <a:pt x="2747510" y="769801"/>
                  <a:pt x="2695661" y="713094"/>
                  <a:pt x="2549818" y="718457"/>
                </a:cubicBezTo>
                <a:cubicBezTo>
                  <a:pt x="2403975" y="723820"/>
                  <a:pt x="2226173" y="700349"/>
                  <a:pt x="2070265" y="718457"/>
                </a:cubicBezTo>
                <a:cubicBezTo>
                  <a:pt x="1914357" y="736565"/>
                  <a:pt x="1683688" y="652081"/>
                  <a:pt x="1485444" y="718457"/>
                </a:cubicBezTo>
                <a:cubicBezTo>
                  <a:pt x="1287200" y="784833"/>
                  <a:pt x="1029041" y="659189"/>
                  <a:pt x="795356" y="718457"/>
                </a:cubicBezTo>
                <a:cubicBezTo>
                  <a:pt x="561671" y="777725"/>
                  <a:pt x="242712" y="654557"/>
                  <a:pt x="0" y="718457"/>
                </a:cubicBezTo>
                <a:cubicBezTo>
                  <a:pt x="-37742" y="574314"/>
                  <a:pt x="30889" y="448198"/>
                  <a:pt x="0" y="373598"/>
                </a:cubicBezTo>
                <a:cubicBezTo>
                  <a:pt x="-30889" y="298998"/>
                  <a:pt x="33923" y="109318"/>
                  <a:pt x="0" y="0"/>
                </a:cubicBezTo>
                <a:close/>
              </a:path>
              <a:path w="5263385" h="718457" stroke="0" extrusionOk="0">
                <a:moveTo>
                  <a:pt x="0" y="0"/>
                </a:moveTo>
                <a:cubicBezTo>
                  <a:pt x="335655" y="-2627"/>
                  <a:pt x="537820" y="9785"/>
                  <a:pt x="690088" y="0"/>
                </a:cubicBezTo>
                <a:cubicBezTo>
                  <a:pt x="842356" y="-9785"/>
                  <a:pt x="1148758" y="68206"/>
                  <a:pt x="1327543" y="0"/>
                </a:cubicBezTo>
                <a:cubicBezTo>
                  <a:pt x="1506328" y="-68206"/>
                  <a:pt x="1630260" y="31674"/>
                  <a:pt x="1754462" y="0"/>
                </a:cubicBezTo>
                <a:cubicBezTo>
                  <a:pt x="1878664" y="-31674"/>
                  <a:pt x="2154100" y="71621"/>
                  <a:pt x="2444550" y="0"/>
                </a:cubicBezTo>
                <a:cubicBezTo>
                  <a:pt x="2735000" y="-71621"/>
                  <a:pt x="2719586" y="8324"/>
                  <a:pt x="2976737" y="0"/>
                </a:cubicBezTo>
                <a:cubicBezTo>
                  <a:pt x="3233888" y="-8324"/>
                  <a:pt x="3312317" y="33198"/>
                  <a:pt x="3561557" y="0"/>
                </a:cubicBezTo>
                <a:cubicBezTo>
                  <a:pt x="3810797" y="-33198"/>
                  <a:pt x="4101126" y="53744"/>
                  <a:pt x="4251645" y="0"/>
                </a:cubicBezTo>
                <a:cubicBezTo>
                  <a:pt x="4402164" y="-53744"/>
                  <a:pt x="4909179" y="96945"/>
                  <a:pt x="5263385" y="0"/>
                </a:cubicBezTo>
                <a:cubicBezTo>
                  <a:pt x="5295454" y="73665"/>
                  <a:pt x="5257948" y="192986"/>
                  <a:pt x="5263385" y="352044"/>
                </a:cubicBezTo>
                <a:cubicBezTo>
                  <a:pt x="5268822" y="511102"/>
                  <a:pt x="5259009" y="584324"/>
                  <a:pt x="5263385" y="718457"/>
                </a:cubicBezTo>
                <a:cubicBezTo>
                  <a:pt x="5109515" y="760945"/>
                  <a:pt x="5002041" y="705058"/>
                  <a:pt x="4836466" y="718457"/>
                </a:cubicBezTo>
                <a:cubicBezTo>
                  <a:pt x="4670891" y="731856"/>
                  <a:pt x="4500533" y="652803"/>
                  <a:pt x="4251645" y="718457"/>
                </a:cubicBezTo>
                <a:cubicBezTo>
                  <a:pt x="4002757" y="784111"/>
                  <a:pt x="3956861" y="693965"/>
                  <a:pt x="3824726" y="718457"/>
                </a:cubicBezTo>
                <a:cubicBezTo>
                  <a:pt x="3692591" y="742949"/>
                  <a:pt x="3460111" y="715612"/>
                  <a:pt x="3292540" y="718457"/>
                </a:cubicBezTo>
                <a:cubicBezTo>
                  <a:pt x="3124969" y="721302"/>
                  <a:pt x="2957998" y="684259"/>
                  <a:pt x="2865621" y="718457"/>
                </a:cubicBezTo>
                <a:cubicBezTo>
                  <a:pt x="2773244" y="752655"/>
                  <a:pt x="2403311" y="718401"/>
                  <a:pt x="2228166" y="718457"/>
                </a:cubicBezTo>
                <a:cubicBezTo>
                  <a:pt x="2053022" y="718513"/>
                  <a:pt x="1836883" y="697186"/>
                  <a:pt x="1643346" y="718457"/>
                </a:cubicBezTo>
                <a:cubicBezTo>
                  <a:pt x="1449809" y="739728"/>
                  <a:pt x="1276800" y="672951"/>
                  <a:pt x="1058525" y="718457"/>
                </a:cubicBezTo>
                <a:cubicBezTo>
                  <a:pt x="840250" y="763963"/>
                  <a:pt x="814580" y="677298"/>
                  <a:pt x="631606" y="718457"/>
                </a:cubicBezTo>
                <a:cubicBezTo>
                  <a:pt x="448632" y="759616"/>
                  <a:pt x="305137" y="644724"/>
                  <a:pt x="0" y="718457"/>
                </a:cubicBezTo>
                <a:cubicBezTo>
                  <a:pt x="-24888" y="635182"/>
                  <a:pt x="34563" y="533617"/>
                  <a:pt x="0" y="359229"/>
                </a:cubicBezTo>
                <a:cubicBezTo>
                  <a:pt x="-34563" y="184841"/>
                  <a:pt x="32818" y="176229"/>
                  <a:pt x="0" y="0"/>
                </a:cubicBezTo>
                <a:close/>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solidFill>
              <a:schemeClr val="accent2">
                <a:lumMod val="40000"/>
                <a:lumOff val="60000"/>
              </a:schemeClr>
            </a:solidFill>
            <a:extLst>
              <a:ext uri="{C807C97D-BFC1-408E-A445-0C87EB9F89A2}">
                <ask:lineSketchStyleProps xmlns:ask="http://schemas.microsoft.com/office/drawing/2018/sketchyshapes" sd="2176502553">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vert="horz" lIns="91440" tIns="45720" rIns="91440" bIns="45720" rtlCol="0" anchor="b">
            <a:normAutofit/>
          </a:bodyPr>
          <a:lstStyle>
            <a:lvl1pPr algn="ctr" defTabSz="914400" rtl="0" eaLnBrk="1" latinLnBrk="0" hangingPunct="1">
              <a:lnSpc>
                <a:spcPct val="89000"/>
              </a:lnSpc>
              <a:spcBef>
                <a:spcPct val="0"/>
              </a:spcBef>
              <a:buNone/>
              <a:defRPr sz="7200" kern="1200" cap="all" baseline="0">
                <a:solidFill>
                  <a:schemeClr val="tx2"/>
                </a:solidFill>
                <a:latin typeface="+mj-lt"/>
                <a:ea typeface="+mj-ea"/>
                <a:cs typeface="+mj-cs"/>
              </a:defRPr>
            </a:lvl1pPr>
          </a:lstStyle>
          <a:p>
            <a:r>
              <a:rPr lang="en-US" sz="4000" b="1" dirty="0">
                <a:solidFill>
                  <a:schemeClr val="bg1"/>
                </a:solidFill>
                <a:latin typeface="Algerian" panose="04020705040A02060702" pitchFamily="82" charset="0"/>
              </a:rPr>
              <a:t>REFERENCES</a:t>
            </a:r>
            <a:endParaRPr lang="en-IN" sz="4000" b="1" dirty="0">
              <a:solidFill>
                <a:schemeClr val="bg1"/>
              </a:solidFill>
              <a:latin typeface="Algerian" panose="04020705040A02060702" pitchFamily="82" charset="0"/>
            </a:endParaRPr>
          </a:p>
        </p:txBody>
      </p:sp>
      <p:sp>
        <p:nvSpPr>
          <p:cNvPr id="5" name="Rectangle 4">
            <a:extLst>
              <a:ext uri="{FF2B5EF4-FFF2-40B4-BE49-F238E27FC236}">
                <a16:creationId xmlns:a16="http://schemas.microsoft.com/office/drawing/2014/main" id="{204675D4-B529-BF6C-844B-1C726D7650E5}"/>
              </a:ext>
            </a:extLst>
          </p:cNvPr>
          <p:cNvSpPr/>
          <p:nvPr/>
        </p:nvSpPr>
        <p:spPr>
          <a:xfrm>
            <a:off x="1592603" y="1800810"/>
            <a:ext cx="8801522" cy="4217436"/>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just"/>
            <a:r>
              <a:rPr lang="en-IN" dirty="0">
                <a:latin typeface="Arial Rounded MT Bold" panose="020F0704030504030204" pitchFamily="34" charset="0"/>
              </a:rPr>
              <a:t>📘 "</a:t>
            </a:r>
            <a:r>
              <a:rPr lang="en-IN" b="1" dirty="0">
                <a:latin typeface="Arial Rounded MT Bold" panose="020F0704030504030204" pitchFamily="34" charset="0"/>
              </a:rPr>
              <a:t>Distributed Databases: Principles &amp; Systems" </a:t>
            </a:r>
            <a:r>
              <a:rPr lang="en-IN" dirty="0">
                <a:latin typeface="Arial Rounded MT Bold" panose="020F0704030504030204" pitchFamily="34" charset="0"/>
              </a:rPr>
              <a:t>– Stefano Ceri, Giuseppe 	Pelagatti</a:t>
            </a: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"Principles of Distributed Database Systems" </a:t>
            </a:r>
            <a:r>
              <a:rPr lang="en-IN" dirty="0">
                <a:latin typeface="Arial Rounded MT Bold" panose="020F0704030504030204" pitchFamily="34" charset="0"/>
              </a:rPr>
              <a:t>– M. Tamer Özsu, Patrick 	Valduriez</a:t>
            </a: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"Fundamentals of Database Systems" </a:t>
            </a:r>
            <a:r>
              <a:rPr lang="en-IN" dirty="0">
                <a:latin typeface="Arial Rounded MT Bold" panose="020F0704030504030204" pitchFamily="34" charset="0"/>
              </a:rPr>
              <a:t>– Ramez </a:t>
            </a:r>
            <a:r>
              <a:rPr lang="en-IN" dirty="0" err="1">
                <a:latin typeface="Arial Rounded MT Bold" panose="020F0704030504030204" pitchFamily="34" charset="0"/>
              </a:rPr>
              <a:t>Elmasri</a:t>
            </a:r>
            <a:r>
              <a:rPr lang="en-IN" dirty="0">
                <a:latin typeface="Arial Rounded MT Bold" panose="020F0704030504030204" pitchFamily="34" charset="0"/>
              </a:rPr>
              <a:t>, Shamkant B. 	Navathe</a:t>
            </a: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"Distributed Database Management Systems: A Practical Approach" </a:t>
            </a:r>
            <a:r>
              <a:rPr lang="en-IN" dirty="0">
                <a:latin typeface="Arial Rounded MT Bold" panose="020F0704030504030204" pitchFamily="34" charset="0"/>
              </a:rPr>
              <a:t>– 	Saeed K. Rahimi, Frank S. Haug</a:t>
            </a: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"Database System Concepts" </a:t>
            </a:r>
            <a:r>
              <a:rPr lang="en-IN" dirty="0">
                <a:latin typeface="Arial Rounded MT Bold" panose="020F0704030504030204" pitchFamily="34" charset="0"/>
              </a:rPr>
              <a:t>– Abraham Silberschatz, Henry F. Korth, S. 	Sudarshan</a:t>
            </a:r>
          </a:p>
        </p:txBody>
      </p:sp>
    </p:spTree>
    <p:extLst>
      <p:ext uri="{BB962C8B-B14F-4D97-AF65-F5344CB8AC3E}">
        <p14:creationId xmlns:p14="http://schemas.microsoft.com/office/powerpoint/2010/main" val="16828367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6FE4EF-763C-3F7F-B046-76AC3E284D76}"/>
              </a:ext>
            </a:extLst>
          </p:cNvPr>
          <p:cNvPicPr>
            <a:picLocks noChangeAspect="1"/>
          </p:cNvPicPr>
          <p:nvPr/>
        </p:nvPicPr>
        <p:blipFill>
          <a:blip r:embed="rId2"/>
          <a:stretch>
            <a:fillRect/>
          </a:stretch>
        </p:blipFill>
        <p:spPr>
          <a:xfrm>
            <a:off x="5682949" y="1047751"/>
            <a:ext cx="4651651" cy="4391996"/>
          </a:xfrm>
          <a:prstGeom prst="rect">
            <a:avLst/>
          </a:prstGeom>
        </p:spPr>
      </p:pic>
      <p:sp>
        <p:nvSpPr>
          <p:cNvPr id="5" name="Rectangle 4">
            <a:extLst>
              <a:ext uri="{FF2B5EF4-FFF2-40B4-BE49-F238E27FC236}">
                <a16:creationId xmlns:a16="http://schemas.microsoft.com/office/drawing/2014/main" id="{7E89DE2C-DB00-8181-7915-9F0D2F0C7B98}"/>
              </a:ext>
            </a:extLst>
          </p:cNvPr>
          <p:cNvSpPr/>
          <p:nvPr/>
        </p:nvSpPr>
        <p:spPr>
          <a:xfrm>
            <a:off x="429211" y="1386957"/>
            <a:ext cx="5206481" cy="4084086"/>
          </a:xfrm>
          <a:prstGeom prst="rect">
            <a:avLst/>
          </a:prstGeom>
          <a:blipFill>
            <a:blip r:embed="rId3"/>
            <a:tile tx="0" ty="0" sx="100000" sy="100000" flip="none" algn="tl"/>
          </a:blipFill>
          <a:ln w="28575">
            <a:solidFill>
              <a:srgbClr val="FF0000"/>
            </a:solidFill>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0757B648-07E7-94A8-3971-521D05BA798E}"/>
              </a:ext>
            </a:extLst>
          </p:cNvPr>
          <p:cNvPicPr>
            <a:picLocks noChangeAspect="1"/>
          </p:cNvPicPr>
          <p:nvPr/>
        </p:nvPicPr>
        <p:blipFill>
          <a:blip r:embed="rId4"/>
          <a:stretch>
            <a:fillRect/>
          </a:stretch>
        </p:blipFill>
        <p:spPr>
          <a:xfrm>
            <a:off x="698241" y="1614196"/>
            <a:ext cx="4722846" cy="3620277"/>
          </a:xfrm>
          <a:prstGeom prst="rect">
            <a:avLst/>
          </a:prstGeom>
          <a:ln w="190500" cap="sq">
            <a:solidFill>
              <a:srgbClr val="C8C6BD"/>
            </a:solidFill>
            <a:prstDash val="solid"/>
            <a:miter lim="800000"/>
          </a:ln>
          <a:effectLst>
            <a:glow rad="228600">
              <a:schemeClr val="accent6">
                <a:satMod val="175000"/>
                <a:alpha val="40000"/>
              </a:schemeClr>
            </a:glow>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1246181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796D480-7DA9-63EB-9931-222573F23A09}"/>
              </a:ext>
            </a:extLst>
          </p:cNvPr>
          <p:cNvSpPr/>
          <p:nvPr/>
        </p:nvSpPr>
        <p:spPr>
          <a:xfrm>
            <a:off x="0" y="0"/>
            <a:ext cx="12204000" cy="6876000"/>
          </a:xfrm>
          <a:prstGeom prst="rect">
            <a:avLst/>
          </a:prstGeom>
          <a:solidFill>
            <a:schemeClr val="tx1">
              <a:lumMod val="85000"/>
              <a:lumOff val="15000"/>
            </a:schemeClr>
          </a:solidFill>
          <a:ln w="38100">
            <a:solidFill>
              <a:schemeClr val="tx2">
                <a:lumMod val="25000"/>
                <a:lumOff val="75000"/>
              </a:schemeClr>
            </a:solidFill>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itle 1">
            <a:extLst>
              <a:ext uri="{FF2B5EF4-FFF2-40B4-BE49-F238E27FC236}">
                <a16:creationId xmlns:a16="http://schemas.microsoft.com/office/drawing/2014/main" id="{411DADD9-2E58-4E4F-3E70-98D4B1346A40}"/>
              </a:ext>
            </a:extLst>
          </p:cNvPr>
          <p:cNvSpPr txBox="1">
            <a:spLocks/>
          </p:cNvSpPr>
          <p:nvPr/>
        </p:nvSpPr>
        <p:spPr>
          <a:xfrm>
            <a:off x="3576443" y="813347"/>
            <a:ext cx="4245429" cy="843175"/>
          </a:xfrm>
          <a:prstGeom prst="rect">
            <a:avLst/>
          </a:prstGeom>
        </p:spPr>
        <p:txBody>
          <a:bodyPr anchor="ctr">
            <a:normAutofit fontScale="97500" lnSpcReduction="10000"/>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sz="6000" b="1" u="sng" dirty="0">
                <a:solidFill>
                  <a:srgbClr val="ADA16F"/>
                </a:solidFill>
                <a:effectLst/>
                <a:latin typeface="Algerian" panose="04020705040A02060702" pitchFamily="82" charset="0"/>
              </a:rPr>
              <a:t>content</a:t>
            </a:r>
            <a:endParaRPr lang="en-IN" sz="6000" b="1" u="sng" dirty="0">
              <a:solidFill>
                <a:srgbClr val="ADA16F"/>
              </a:solidFill>
              <a:effectLst/>
              <a:latin typeface="Algerian" panose="04020705040A02060702" pitchFamily="82" charset="0"/>
            </a:endParaRPr>
          </a:p>
        </p:txBody>
      </p:sp>
      <p:sp>
        <p:nvSpPr>
          <p:cNvPr id="4" name="TextBox 3">
            <a:extLst>
              <a:ext uri="{FF2B5EF4-FFF2-40B4-BE49-F238E27FC236}">
                <a16:creationId xmlns:a16="http://schemas.microsoft.com/office/drawing/2014/main" id="{B53D6597-BBA5-5491-8665-D12C9DD62057}"/>
              </a:ext>
            </a:extLst>
          </p:cNvPr>
          <p:cNvSpPr txBox="1"/>
          <p:nvPr/>
        </p:nvSpPr>
        <p:spPr>
          <a:xfrm>
            <a:off x="1782148" y="2003015"/>
            <a:ext cx="7672486" cy="3416320"/>
          </a:xfrm>
          <a:prstGeom prst="rect">
            <a:avLst/>
          </a:prstGeom>
          <a:noFill/>
          <a:ln w="28575">
            <a:solidFill>
              <a:schemeClr val="bg2">
                <a:lumMod val="75000"/>
              </a:schemeClr>
            </a:solidFill>
          </a:ln>
        </p:spPr>
        <p:txBody>
          <a:bodyPr wrap="square">
            <a:spAutoFit/>
          </a:bodyPr>
          <a:lstStyle/>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Introduction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Quantitative vs Qualitative Information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Quantitative information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Qualitative information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Comparison with Parameters</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Practical Application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Example scenario</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Conclusion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References</a:t>
            </a:r>
          </a:p>
        </p:txBody>
      </p:sp>
      <p:sp>
        <p:nvSpPr>
          <p:cNvPr id="5" name="TextBox 4">
            <a:extLst>
              <a:ext uri="{FF2B5EF4-FFF2-40B4-BE49-F238E27FC236}">
                <a16:creationId xmlns:a16="http://schemas.microsoft.com/office/drawing/2014/main" id="{0B13962B-14F7-3D29-809F-00938DEA579C}"/>
              </a:ext>
            </a:extLst>
          </p:cNvPr>
          <p:cNvSpPr txBox="1"/>
          <p:nvPr/>
        </p:nvSpPr>
        <p:spPr>
          <a:xfrm>
            <a:off x="9454633" y="2003015"/>
            <a:ext cx="1357313" cy="3416320"/>
          </a:xfrm>
          <a:prstGeom prst="rect">
            <a:avLst/>
          </a:prstGeom>
          <a:noFill/>
          <a:ln w="28575">
            <a:solidFill>
              <a:schemeClr val="bg2">
                <a:lumMod val="75000"/>
              </a:schemeClr>
            </a:solidFill>
          </a:ln>
        </p:spPr>
        <p:txBody>
          <a:bodyPr wrap="square" rtlCol="0">
            <a:spAutoFit/>
          </a:bodyPr>
          <a:lstStyle/>
          <a:p>
            <a:r>
              <a:rPr lang="en-US" sz="2400" dirty="0">
                <a:blipFill>
                  <a:blip r:embed="rId2"/>
                  <a:tile tx="0" ty="0" sx="100000" sy="100000" flip="none" algn="tl"/>
                </a:blipFill>
                <a:latin typeface="Arial Black" panose="020B0A04020102020204" pitchFamily="34" charset="0"/>
              </a:rPr>
              <a:t>3</a:t>
            </a:r>
          </a:p>
          <a:p>
            <a:r>
              <a:rPr lang="en-IN" sz="2400" dirty="0">
                <a:blipFill>
                  <a:blip r:embed="rId2"/>
                  <a:tile tx="0" ty="0" sx="100000" sy="100000" flip="none" algn="tl"/>
                </a:blipFill>
                <a:latin typeface="Arial Black" panose="020B0A04020102020204" pitchFamily="34" charset="0"/>
              </a:rPr>
              <a:t>4</a:t>
            </a:r>
          </a:p>
          <a:p>
            <a:r>
              <a:rPr lang="en-IN" sz="2400" dirty="0">
                <a:blipFill>
                  <a:blip r:embed="rId2"/>
                  <a:tile tx="0" ty="0" sx="100000" sy="100000" flip="none" algn="tl"/>
                </a:blipFill>
                <a:latin typeface="Arial Black" panose="020B0A04020102020204" pitchFamily="34" charset="0"/>
              </a:rPr>
              <a:t>5 - 7</a:t>
            </a:r>
          </a:p>
          <a:p>
            <a:r>
              <a:rPr lang="en-IN" sz="2400" dirty="0">
                <a:blipFill>
                  <a:blip r:embed="rId2"/>
                  <a:tile tx="0" ty="0" sx="100000" sy="100000" flip="none" algn="tl"/>
                </a:blipFill>
                <a:latin typeface="Arial Black" panose="020B0A04020102020204" pitchFamily="34" charset="0"/>
              </a:rPr>
              <a:t>8 - 10</a:t>
            </a:r>
          </a:p>
          <a:p>
            <a:r>
              <a:rPr lang="en-IN" sz="2400" dirty="0">
                <a:blipFill>
                  <a:blip r:embed="rId2"/>
                  <a:tile tx="0" ty="0" sx="100000" sy="100000" flip="none" algn="tl"/>
                </a:blipFill>
                <a:latin typeface="Arial Black" panose="020B0A04020102020204" pitchFamily="34" charset="0"/>
              </a:rPr>
              <a:t>11</a:t>
            </a:r>
          </a:p>
          <a:p>
            <a:r>
              <a:rPr lang="en-IN" sz="2400" dirty="0">
                <a:blipFill>
                  <a:blip r:embed="rId2"/>
                  <a:tile tx="0" ty="0" sx="100000" sy="100000" flip="none" algn="tl"/>
                </a:blipFill>
                <a:latin typeface="Arial Black" panose="020B0A04020102020204" pitchFamily="34" charset="0"/>
              </a:rPr>
              <a:t>12</a:t>
            </a:r>
          </a:p>
          <a:p>
            <a:r>
              <a:rPr lang="en-IN" sz="2400" dirty="0">
                <a:blipFill>
                  <a:blip r:embed="rId2"/>
                  <a:tile tx="0" ty="0" sx="100000" sy="100000" flip="none" algn="tl"/>
                </a:blipFill>
                <a:latin typeface="Arial Black" panose="020B0A04020102020204" pitchFamily="34" charset="0"/>
              </a:rPr>
              <a:t>13-15</a:t>
            </a:r>
          </a:p>
          <a:p>
            <a:r>
              <a:rPr lang="en-IN" sz="2400" dirty="0">
                <a:blipFill>
                  <a:blip r:embed="rId2"/>
                  <a:tile tx="0" ty="0" sx="100000" sy="100000" flip="none" algn="tl"/>
                </a:blipFill>
                <a:latin typeface="Arial Black" panose="020B0A04020102020204" pitchFamily="34" charset="0"/>
              </a:rPr>
              <a:t>16</a:t>
            </a:r>
          </a:p>
          <a:p>
            <a:r>
              <a:rPr lang="en-IN" sz="2400" dirty="0">
                <a:blipFill>
                  <a:blip r:embed="rId2"/>
                  <a:tile tx="0" ty="0" sx="100000" sy="100000" flip="none" algn="tl"/>
                </a:blipFill>
                <a:latin typeface="Arial Black" panose="020B0A04020102020204" pitchFamily="34" charset="0"/>
              </a:rPr>
              <a:t>17</a:t>
            </a:r>
          </a:p>
        </p:txBody>
      </p:sp>
      <p:cxnSp>
        <p:nvCxnSpPr>
          <p:cNvPr id="6" name="Straight Connector 5">
            <a:extLst>
              <a:ext uri="{FF2B5EF4-FFF2-40B4-BE49-F238E27FC236}">
                <a16:creationId xmlns:a16="http://schemas.microsoft.com/office/drawing/2014/main" id="{D4726CCD-90D1-2790-AE79-49512D631CED}"/>
              </a:ext>
            </a:extLst>
          </p:cNvPr>
          <p:cNvCxnSpPr>
            <a:cxnSpLocks/>
          </p:cNvCxnSpPr>
          <p:nvPr/>
        </p:nvCxnSpPr>
        <p:spPr>
          <a:xfrm>
            <a:off x="4422710" y="2246557"/>
            <a:ext cx="4946198"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AD38EDC-5E92-E078-3A97-A0B097ADD1BD}"/>
              </a:ext>
            </a:extLst>
          </p:cNvPr>
          <p:cNvCxnSpPr>
            <a:cxnSpLocks/>
          </p:cNvCxnSpPr>
          <p:nvPr/>
        </p:nvCxnSpPr>
        <p:spPr>
          <a:xfrm>
            <a:off x="8752115" y="2594900"/>
            <a:ext cx="616793"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9102FBF-61BF-4B71-0B15-BF2EA5009EA3}"/>
              </a:ext>
            </a:extLst>
          </p:cNvPr>
          <p:cNvCxnSpPr>
            <a:cxnSpLocks/>
          </p:cNvCxnSpPr>
          <p:nvPr/>
        </p:nvCxnSpPr>
        <p:spPr>
          <a:xfrm>
            <a:off x="6438123" y="2943243"/>
            <a:ext cx="2930785"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E19B794-0A65-2A95-F99C-E2A53A0E9EDC}"/>
              </a:ext>
            </a:extLst>
          </p:cNvPr>
          <p:cNvCxnSpPr>
            <a:cxnSpLocks/>
          </p:cNvCxnSpPr>
          <p:nvPr/>
        </p:nvCxnSpPr>
        <p:spPr>
          <a:xfrm>
            <a:off x="6083560" y="3319577"/>
            <a:ext cx="3285348"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7E800A8-FFFC-3C01-48E9-03BABFF7B212}"/>
              </a:ext>
            </a:extLst>
          </p:cNvPr>
          <p:cNvCxnSpPr>
            <a:cxnSpLocks/>
          </p:cNvCxnSpPr>
          <p:nvPr/>
        </p:nvCxnSpPr>
        <p:spPr>
          <a:xfrm>
            <a:off x="7221894" y="3723903"/>
            <a:ext cx="2147014"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D30835B-A251-E914-FF0A-7BAA29F18803}"/>
              </a:ext>
            </a:extLst>
          </p:cNvPr>
          <p:cNvCxnSpPr>
            <a:cxnSpLocks/>
          </p:cNvCxnSpPr>
          <p:nvPr/>
        </p:nvCxnSpPr>
        <p:spPr>
          <a:xfrm>
            <a:off x="5803641" y="4091222"/>
            <a:ext cx="3565267"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3021637-79C4-4A2B-F825-3D165ECFF36D}"/>
              </a:ext>
            </a:extLst>
          </p:cNvPr>
          <p:cNvCxnSpPr>
            <a:cxnSpLocks/>
          </p:cNvCxnSpPr>
          <p:nvPr/>
        </p:nvCxnSpPr>
        <p:spPr>
          <a:xfrm>
            <a:off x="5299788" y="4433030"/>
            <a:ext cx="4069120"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3AF57AE-EC9B-CBE0-7E8B-FB7177A04905}"/>
              </a:ext>
            </a:extLst>
          </p:cNvPr>
          <p:cNvCxnSpPr>
            <a:cxnSpLocks/>
          </p:cNvCxnSpPr>
          <p:nvPr/>
        </p:nvCxnSpPr>
        <p:spPr>
          <a:xfrm>
            <a:off x="4180115" y="5191919"/>
            <a:ext cx="5188793"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9D91DB1-3802-6C44-0142-F96726972032}"/>
              </a:ext>
            </a:extLst>
          </p:cNvPr>
          <p:cNvCxnSpPr>
            <a:cxnSpLocks/>
          </p:cNvCxnSpPr>
          <p:nvPr/>
        </p:nvCxnSpPr>
        <p:spPr>
          <a:xfrm>
            <a:off x="4180115" y="4812474"/>
            <a:ext cx="5188793"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2716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D19C2C7-A461-8F52-47F2-A98656C51335}"/>
              </a:ext>
            </a:extLst>
          </p:cNvPr>
          <p:cNvSpPr>
            <a:spLocks noGrp="1"/>
          </p:cNvSpPr>
          <p:nvPr>
            <p:ph type="title"/>
          </p:nvPr>
        </p:nvSpPr>
        <p:spPr>
          <a:xfrm>
            <a:off x="4057261" y="478191"/>
            <a:ext cx="4077478" cy="928396"/>
          </a:xfrm>
          <a:custGeom>
            <a:avLst/>
            <a:gdLst>
              <a:gd name="connsiteX0" fmla="*/ 0 w 4077478"/>
              <a:gd name="connsiteY0" fmla="*/ 0 h 928396"/>
              <a:gd name="connsiteX1" fmla="*/ 582497 w 4077478"/>
              <a:gd name="connsiteY1" fmla="*/ 0 h 928396"/>
              <a:gd name="connsiteX2" fmla="*/ 1083444 w 4077478"/>
              <a:gd name="connsiteY2" fmla="*/ 0 h 928396"/>
              <a:gd name="connsiteX3" fmla="*/ 1543617 w 4077478"/>
              <a:gd name="connsiteY3" fmla="*/ 0 h 928396"/>
              <a:gd name="connsiteX4" fmla="*/ 2126114 w 4077478"/>
              <a:gd name="connsiteY4" fmla="*/ 0 h 928396"/>
              <a:gd name="connsiteX5" fmla="*/ 2627061 w 4077478"/>
              <a:gd name="connsiteY5" fmla="*/ 0 h 928396"/>
              <a:gd name="connsiteX6" fmla="*/ 3250332 w 4077478"/>
              <a:gd name="connsiteY6" fmla="*/ 0 h 928396"/>
              <a:gd name="connsiteX7" fmla="*/ 4077478 w 4077478"/>
              <a:gd name="connsiteY7" fmla="*/ 0 h 928396"/>
              <a:gd name="connsiteX8" fmla="*/ 4077478 w 4077478"/>
              <a:gd name="connsiteY8" fmla="*/ 473482 h 928396"/>
              <a:gd name="connsiteX9" fmla="*/ 4077478 w 4077478"/>
              <a:gd name="connsiteY9" fmla="*/ 928396 h 928396"/>
              <a:gd name="connsiteX10" fmla="*/ 3454206 w 4077478"/>
              <a:gd name="connsiteY10" fmla="*/ 928396 h 928396"/>
              <a:gd name="connsiteX11" fmla="*/ 2871710 w 4077478"/>
              <a:gd name="connsiteY11" fmla="*/ 928396 h 928396"/>
              <a:gd name="connsiteX12" fmla="*/ 2207663 w 4077478"/>
              <a:gd name="connsiteY12" fmla="*/ 928396 h 928396"/>
              <a:gd name="connsiteX13" fmla="*/ 1625166 w 4077478"/>
              <a:gd name="connsiteY13" fmla="*/ 928396 h 928396"/>
              <a:gd name="connsiteX14" fmla="*/ 1001895 w 4077478"/>
              <a:gd name="connsiteY14" fmla="*/ 928396 h 928396"/>
              <a:gd name="connsiteX15" fmla="*/ 500947 w 4077478"/>
              <a:gd name="connsiteY15" fmla="*/ 928396 h 928396"/>
              <a:gd name="connsiteX16" fmla="*/ 0 w 4077478"/>
              <a:gd name="connsiteY16" fmla="*/ 928396 h 928396"/>
              <a:gd name="connsiteX17" fmla="*/ 0 w 4077478"/>
              <a:gd name="connsiteY17" fmla="*/ 482766 h 928396"/>
              <a:gd name="connsiteX18" fmla="*/ 0 w 4077478"/>
              <a:gd name="connsiteY18" fmla="*/ 0 h 928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77478" h="928396" fill="none" extrusionOk="0">
                <a:moveTo>
                  <a:pt x="0" y="0"/>
                </a:moveTo>
                <a:cubicBezTo>
                  <a:pt x="273441" y="-1401"/>
                  <a:pt x="359781" y="49215"/>
                  <a:pt x="582497" y="0"/>
                </a:cubicBezTo>
                <a:cubicBezTo>
                  <a:pt x="805213" y="-49215"/>
                  <a:pt x="946652" y="59897"/>
                  <a:pt x="1083444" y="0"/>
                </a:cubicBezTo>
                <a:cubicBezTo>
                  <a:pt x="1220236" y="-59897"/>
                  <a:pt x="1362587" y="34510"/>
                  <a:pt x="1543617" y="0"/>
                </a:cubicBezTo>
                <a:cubicBezTo>
                  <a:pt x="1724647" y="-34510"/>
                  <a:pt x="1942318" y="22819"/>
                  <a:pt x="2126114" y="0"/>
                </a:cubicBezTo>
                <a:cubicBezTo>
                  <a:pt x="2309910" y="-22819"/>
                  <a:pt x="2406931" y="37495"/>
                  <a:pt x="2627061" y="0"/>
                </a:cubicBezTo>
                <a:cubicBezTo>
                  <a:pt x="2847191" y="-37495"/>
                  <a:pt x="3075616" y="62340"/>
                  <a:pt x="3250332" y="0"/>
                </a:cubicBezTo>
                <a:cubicBezTo>
                  <a:pt x="3425048" y="-62340"/>
                  <a:pt x="3754038" y="32428"/>
                  <a:pt x="4077478" y="0"/>
                </a:cubicBezTo>
                <a:cubicBezTo>
                  <a:pt x="4115047" y="198697"/>
                  <a:pt x="4026096" y="340743"/>
                  <a:pt x="4077478" y="473482"/>
                </a:cubicBezTo>
                <a:cubicBezTo>
                  <a:pt x="4128860" y="606221"/>
                  <a:pt x="4060576" y="701937"/>
                  <a:pt x="4077478" y="928396"/>
                </a:cubicBezTo>
                <a:cubicBezTo>
                  <a:pt x="3887957" y="969959"/>
                  <a:pt x="3721810" y="863903"/>
                  <a:pt x="3454206" y="928396"/>
                </a:cubicBezTo>
                <a:cubicBezTo>
                  <a:pt x="3186602" y="992889"/>
                  <a:pt x="3119381" y="915383"/>
                  <a:pt x="2871710" y="928396"/>
                </a:cubicBezTo>
                <a:cubicBezTo>
                  <a:pt x="2624039" y="941409"/>
                  <a:pt x="2465395" y="904480"/>
                  <a:pt x="2207663" y="928396"/>
                </a:cubicBezTo>
                <a:cubicBezTo>
                  <a:pt x="1949931" y="952312"/>
                  <a:pt x="1820134" y="898374"/>
                  <a:pt x="1625166" y="928396"/>
                </a:cubicBezTo>
                <a:cubicBezTo>
                  <a:pt x="1430198" y="958418"/>
                  <a:pt x="1219824" y="874807"/>
                  <a:pt x="1001895" y="928396"/>
                </a:cubicBezTo>
                <a:cubicBezTo>
                  <a:pt x="783966" y="981985"/>
                  <a:pt x="642033" y="925801"/>
                  <a:pt x="500947" y="928396"/>
                </a:cubicBezTo>
                <a:cubicBezTo>
                  <a:pt x="359861" y="930991"/>
                  <a:pt x="226788" y="911071"/>
                  <a:pt x="0" y="928396"/>
                </a:cubicBezTo>
                <a:cubicBezTo>
                  <a:pt x="-17291" y="736146"/>
                  <a:pt x="15887" y="699802"/>
                  <a:pt x="0" y="482766"/>
                </a:cubicBezTo>
                <a:cubicBezTo>
                  <a:pt x="-15887" y="265730"/>
                  <a:pt x="36129" y="161332"/>
                  <a:pt x="0" y="0"/>
                </a:cubicBezTo>
                <a:close/>
              </a:path>
              <a:path w="4077478" h="928396" stroke="0" extrusionOk="0">
                <a:moveTo>
                  <a:pt x="0" y="0"/>
                </a:moveTo>
                <a:cubicBezTo>
                  <a:pt x="248302" y="-17180"/>
                  <a:pt x="351538" y="51851"/>
                  <a:pt x="664046" y="0"/>
                </a:cubicBezTo>
                <a:cubicBezTo>
                  <a:pt x="976554" y="-51851"/>
                  <a:pt x="1004484" y="40876"/>
                  <a:pt x="1164994" y="0"/>
                </a:cubicBezTo>
                <a:cubicBezTo>
                  <a:pt x="1325504" y="-40876"/>
                  <a:pt x="1515797" y="48700"/>
                  <a:pt x="1665941" y="0"/>
                </a:cubicBezTo>
                <a:cubicBezTo>
                  <a:pt x="1816085" y="-48700"/>
                  <a:pt x="2088076" y="14881"/>
                  <a:pt x="2248438" y="0"/>
                </a:cubicBezTo>
                <a:cubicBezTo>
                  <a:pt x="2408800" y="-14881"/>
                  <a:pt x="2549028" y="57785"/>
                  <a:pt x="2790160" y="0"/>
                </a:cubicBezTo>
                <a:cubicBezTo>
                  <a:pt x="3031292" y="-57785"/>
                  <a:pt x="3308369" y="62486"/>
                  <a:pt x="3454206" y="0"/>
                </a:cubicBezTo>
                <a:cubicBezTo>
                  <a:pt x="3600043" y="-62486"/>
                  <a:pt x="3823051" y="26266"/>
                  <a:pt x="4077478" y="0"/>
                </a:cubicBezTo>
                <a:cubicBezTo>
                  <a:pt x="4134168" y="231331"/>
                  <a:pt x="4052420" y="359620"/>
                  <a:pt x="4077478" y="473482"/>
                </a:cubicBezTo>
                <a:cubicBezTo>
                  <a:pt x="4102536" y="587344"/>
                  <a:pt x="4049856" y="769588"/>
                  <a:pt x="4077478" y="928396"/>
                </a:cubicBezTo>
                <a:cubicBezTo>
                  <a:pt x="3757683" y="969918"/>
                  <a:pt x="3552468" y="910211"/>
                  <a:pt x="3413432" y="928396"/>
                </a:cubicBezTo>
                <a:cubicBezTo>
                  <a:pt x="3274396" y="946581"/>
                  <a:pt x="3067045" y="893438"/>
                  <a:pt x="2749385" y="928396"/>
                </a:cubicBezTo>
                <a:cubicBezTo>
                  <a:pt x="2431725" y="963354"/>
                  <a:pt x="2345416" y="895118"/>
                  <a:pt x="2126114" y="928396"/>
                </a:cubicBezTo>
                <a:cubicBezTo>
                  <a:pt x="1906812" y="961674"/>
                  <a:pt x="1786766" y="901611"/>
                  <a:pt x="1665941" y="928396"/>
                </a:cubicBezTo>
                <a:cubicBezTo>
                  <a:pt x="1545116" y="955181"/>
                  <a:pt x="1233162" y="874196"/>
                  <a:pt x="1042669" y="928396"/>
                </a:cubicBezTo>
                <a:cubicBezTo>
                  <a:pt x="852176" y="982596"/>
                  <a:pt x="445016" y="858474"/>
                  <a:pt x="0" y="928396"/>
                </a:cubicBezTo>
                <a:cubicBezTo>
                  <a:pt x="-47144" y="809299"/>
                  <a:pt x="34193" y="684910"/>
                  <a:pt x="0" y="482766"/>
                </a:cubicBezTo>
                <a:cubicBezTo>
                  <a:pt x="-34193" y="280622"/>
                  <a:pt x="2955" y="117140"/>
                  <a:pt x="0" y="0"/>
                </a:cubicBezTo>
                <a:close/>
              </a:path>
            </a:pathLst>
          </a:custGeom>
          <a:ln>
            <a:extLst>
              <a:ext uri="{C807C97D-BFC1-408E-A445-0C87EB9F89A2}">
                <ask:lineSketchStyleProps xmlns:ask="http://schemas.microsoft.com/office/drawing/2018/sketchyshapes" sd="3451749622">
                  <ask:type>
                    <ask:lineSketchScribble/>
                  </ask:type>
                </ask:lineSketchStyleProps>
              </a:ext>
            </a:extLst>
          </a:ln>
        </p:spPr>
        <p:style>
          <a:lnRef idx="1">
            <a:schemeClr val="accent6"/>
          </a:lnRef>
          <a:fillRef idx="2">
            <a:schemeClr val="accent6"/>
          </a:fillRef>
          <a:effectRef idx="1">
            <a:schemeClr val="accent6"/>
          </a:effectRef>
          <a:fontRef idx="minor">
            <a:schemeClr val="dk1"/>
          </a:fontRef>
        </p:style>
        <p:txBody>
          <a:bodyPr anchor="ctr">
            <a:normAutofit/>
          </a:bodyPr>
          <a:lstStyle/>
          <a:p>
            <a:pPr algn="ctr"/>
            <a:r>
              <a:rPr lang="en-US" b="1" dirty="0">
                <a:latin typeface="Algerian" panose="04020705040A02060702" pitchFamily="82" charset="0"/>
              </a:rPr>
              <a:t>INTRODUCTION</a:t>
            </a:r>
          </a:p>
        </p:txBody>
      </p:sp>
      <p:sp>
        <p:nvSpPr>
          <p:cNvPr id="9" name="Content Placeholder 3">
            <a:extLst>
              <a:ext uri="{FF2B5EF4-FFF2-40B4-BE49-F238E27FC236}">
                <a16:creationId xmlns:a16="http://schemas.microsoft.com/office/drawing/2014/main" id="{0E8CFA63-320B-D370-BA9C-F202A47C4CF1}"/>
              </a:ext>
            </a:extLst>
          </p:cNvPr>
          <p:cNvSpPr>
            <a:spLocks noGrp="1"/>
          </p:cNvSpPr>
          <p:nvPr>
            <p:ph idx="1"/>
          </p:nvPr>
        </p:nvSpPr>
        <p:spPr>
          <a:xfrm>
            <a:off x="1141442" y="1854463"/>
            <a:ext cx="6099111" cy="4133460"/>
          </a:xfrm>
          <a:gradFill flip="none" rotWithShape="1">
            <a:gsLst>
              <a:gs pos="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path path="circle">
              <a:fillToRect t="100000" r="100000"/>
            </a:path>
            <a:tileRect l="-100000" b="-100000"/>
          </a:gradFill>
        </p:spPr>
        <p:style>
          <a:lnRef idx="1">
            <a:schemeClr val="accent5"/>
          </a:lnRef>
          <a:fillRef idx="2">
            <a:schemeClr val="accent5"/>
          </a:fillRef>
          <a:effectRef idx="1">
            <a:schemeClr val="accent5"/>
          </a:effectRef>
          <a:fontRef idx="minor">
            <a:schemeClr val="dk1"/>
          </a:fontRef>
        </p:style>
        <p:txBody>
          <a:bodyPr anchor="ctr">
            <a:normAutofit fontScale="85000" lnSpcReduction="20000"/>
          </a:bodyPr>
          <a:lstStyle/>
          <a:p>
            <a:pPr algn="just">
              <a:buFont typeface="Wingdings" panose="05000000000000000000" pitchFamily="2" charset="2"/>
              <a:buChar char="q"/>
            </a:pPr>
            <a:r>
              <a:rPr lang="en-US" sz="2400" b="1" dirty="0">
                <a:latin typeface="Arial Rounded MT Bold" panose="020F0704030504030204" pitchFamily="34" charset="0"/>
              </a:rPr>
              <a:t>What is Fragmentation in Distributed DBMS?</a:t>
            </a:r>
          </a:p>
          <a:p>
            <a:pPr lvl="1" algn="just">
              <a:buFont typeface="Wingdings" panose="05000000000000000000" pitchFamily="2" charset="2"/>
              <a:buChar char="ü"/>
            </a:pPr>
            <a:r>
              <a:rPr lang="en-US" sz="2400" i="0" dirty="0">
                <a:latin typeface="Arial Rounded MT Bold" panose="020F0704030504030204" pitchFamily="34" charset="0"/>
              </a:rPr>
              <a:t>Division of a database into smaller parts (fragments) stored across multiple nodes.</a:t>
            </a:r>
          </a:p>
          <a:p>
            <a:pPr algn="just">
              <a:buFont typeface="Wingdings" panose="05000000000000000000" pitchFamily="2" charset="2"/>
              <a:buChar char="q"/>
            </a:pPr>
            <a:r>
              <a:rPr lang="en-US" sz="2400" b="1" dirty="0">
                <a:latin typeface="Arial Rounded MT Bold" panose="020F0704030504030204" pitchFamily="34" charset="0"/>
              </a:rPr>
              <a:t>Why is Fragmentation Important?</a:t>
            </a:r>
          </a:p>
          <a:p>
            <a:pPr lvl="1" algn="just">
              <a:buFont typeface="Wingdings" panose="05000000000000000000" pitchFamily="2" charset="2"/>
              <a:buChar char="ü"/>
            </a:pPr>
            <a:r>
              <a:rPr lang="en-US" sz="2400" i="0" dirty="0">
                <a:latin typeface="Arial Rounded MT Bold" panose="020F0704030504030204" pitchFamily="34" charset="0"/>
              </a:rPr>
              <a:t>Improves performance, scalability, and resource utilization.</a:t>
            </a:r>
          </a:p>
          <a:p>
            <a:pPr algn="just">
              <a:buFont typeface="Wingdings" panose="05000000000000000000" pitchFamily="2" charset="2"/>
              <a:buChar char="q"/>
            </a:pPr>
            <a:endParaRPr lang="en-US" sz="2400" b="1" dirty="0">
              <a:latin typeface="Arial Rounded MT Bold" panose="020F0704030504030204" pitchFamily="34" charset="0"/>
            </a:endParaRPr>
          </a:p>
          <a:p>
            <a:pPr algn="just">
              <a:buFont typeface="Wingdings" panose="05000000000000000000" pitchFamily="2" charset="2"/>
              <a:buChar char="q"/>
            </a:pPr>
            <a:r>
              <a:rPr lang="en-US" sz="2400" b="1" dirty="0">
                <a:latin typeface="Arial Rounded MT Bold" panose="020F0704030504030204" pitchFamily="34" charset="0"/>
              </a:rPr>
              <a:t>Objective of the Presentation:</a:t>
            </a:r>
          </a:p>
          <a:p>
            <a:pPr lvl="1" algn="just">
              <a:buFont typeface="Wingdings" panose="05000000000000000000" pitchFamily="2" charset="2"/>
              <a:buChar char="ü"/>
            </a:pPr>
            <a:r>
              <a:rPr lang="en-US" sz="2400" i="0" dirty="0">
                <a:latin typeface="Arial Rounded MT Bold" panose="020F0704030504030204" pitchFamily="34" charset="0"/>
              </a:rPr>
              <a:t>Understand the role of quantitative and qualitative information in fragmentation.</a:t>
            </a:r>
          </a:p>
          <a:p>
            <a:pPr lvl="1" algn="just">
              <a:buFont typeface="Wingdings" panose="05000000000000000000" pitchFamily="2" charset="2"/>
              <a:buChar char="ü"/>
            </a:pPr>
            <a:r>
              <a:rPr lang="en-US" sz="2400" i="0" dirty="0">
                <a:latin typeface="Arial Rounded MT Bold" panose="020F0704030504030204" pitchFamily="34" charset="0"/>
              </a:rPr>
              <a:t>Explore key parameters: minterm selectivity, access frequency, completeness, and minimality.</a:t>
            </a:r>
            <a:endParaRPr lang="en-US" i="0" dirty="0">
              <a:latin typeface="Arial Rounded MT Bold" panose="020F0704030504030204" pitchFamily="34" charset="0"/>
            </a:endParaRPr>
          </a:p>
        </p:txBody>
      </p:sp>
      <p:pic>
        <p:nvPicPr>
          <p:cNvPr id="10" name="Picture 9">
            <a:extLst>
              <a:ext uri="{FF2B5EF4-FFF2-40B4-BE49-F238E27FC236}">
                <a16:creationId xmlns:a16="http://schemas.microsoft.com/office/drawing/2014/main" id="{6D8B7ECF-C06E-4A64-D4FD-862DB625FD60}"/>
              </a:ext>
            </a:extLst>
          </p:cNvPr>
          <p:cNvPicPr>
            <a:picLocks noChangeAspect="1"/>
          </p:cNvPicPr>
          <p:nvPr/>
        </p:nvPicPr>
        <p:blipFill>
          <a:blip r:embed="rId2"/>
          <a:stretch>
            <a:fillRect/>
          </a:stretch>
        </p:blipFill>
        <p:spPr>
          <a:xfrm>
            <a:off x="7498701" y="1854464"/>
            <a:ext cx="4257870" cy="4133460"/>
          </a:xfrm>
          <a:prstGeom prst="rect">
            <a:avLst/>
          </a:prstGeom>
        </p:spPr>
      </p:pic>
    </p:spTree>
    <p:extLst>
      <p:ext uri="{BB962C8B-B14F-4D97-AF65-F5344CB8AC3E}">
        <p14:creationId xmlns:p14="http://schemas.microsoft.com/office/powerpoint/2010/main" val="824417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Shape 3">
            <a:extLst>
              <a:ext uri="{FF2B5EF4-FFF2-40B4-BE49-F238E27FC236}">
                <a16:creationId xmlns:a16="http://schemas.microsoft.com/office/drawing/2014/main" id="{8C44EB6D-81B7-45EB-39AF-257DB75CF0B1}"/>
              </a:ext>
            </a:extLst>
          </p:cNvPr>
          <p:cNvSpPr/>
          <p:nvPr/>
        </p:nvSpPr>
        <p:spPr>
          <a:xfrm flipH="1">
            <a:off x="8047845" y="1679105"/>
            <a:ext cx="3520739" cy="4516421"/>
          </a:xfrm>
          <a:prstGeom prst="corner">
            <a:avLst>
              <a:gd name="adj1" fmla="val 16077"/>
              <a:gd name="adj2" fmla="val 16078"/>
            </a:avLst>
          </a:prstGeom>
          <a:solidFill>
            <a:schemeClr val="tx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5" name="Diagram 4">
            <a:extLst>
              <a:ext uri="{FF2B5EF4-FFF2-40B4-BE49-F238E27FC236}">
                <a16:creationId xmlns:a16="http://schemas.microsoft.com/office/drawing/2014/main" id="{B4FC91D9-C681-BEC6-A23C-5718D8A68BF3}"/>
              </a:ext>
            </a:extLst>
          </p:cNvPr>
          <p:cNvGraphicFramePr/>
          <p:nvPr>
            <p:extLst>
              <p:ext uri="{D42A27DB-BD31-4B8C-83A1-F6EECF244321}">
                <p14:modId xmlns:p14="http://schemas.microsoft.com/office/powerpoint/2010/main" val="2210295656"/>
              </p:ext>
            </p:extLst>
          </p:nvPr>
        </p:nvGraphicFramePr>
        <p:xfrm>
          <a:off x="807844" y="1399709"/>
          <a:ext cx="9576705" cy="46770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3950AB91-4B1E-C9AC-5AB6-4160E728906A}"/>
              </a:ext>
            </a:extLst>
          </p:cNvPr>
          <p:cNvSpPr/>
          <p:nvPr/>
        </p:nvSpPr>
        <p:spPr>
          <a:xfrm>
            <a:off x="1285874" y="510120"/>
            <a:ext cx="9858375" cy="1270526"/>
          </a:xfrm>
          <a:prstGeom prst="roundRect">
            <a:avLst/>
          </a:prstGeom>
          <a:solidFill>
            <a:schemeClr val="dk1">
              <a:alpha val="49000"/>
            </a:schemeClr>
          </a:solidFill>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a:solidFill>
                  <a:schemeClr val="tx2">
                    <a:lumMod val="50000"/>
                  </a:schemeClr>
                </a:solidFill>
                <a:latin typeface="Algerian" panose="04020705040A02060702" pitchFamily="82" charset="0"/>
              </a:rPr>
              <a:t>Quantitative vs Qualitative Information</a:t>
            </a:r>
          </a:p>
        </p:txBody>
      </p:sp>
      <p:pic>
        <p:nvPicPr>
          <p:cNvPr id="7" name="Picture 6">
            <a:extLst>
              <a:ext uri="{FF2B5EF4-FFF2-40B4-BE49-F238E27FC236}">
                <a16:creationId xmlns:a16="http://schemas.microsoft.com/office/drawing/2014/main" id="{4EA500C5-7731-8953-60A9-9379EF4E233F}"/>
              </a:ext>
            </a:extLst>
          </p:cNvPr>
          <p:cNvPicPr>
            <a:picLocks noChangeAspect="1"/>
          </p:cNvPicPr>
          <p:nvPr/>
        </p:nvPicPr>
        <p:blipFill>
          <a:blip r:embed="rId7"/>
          <a:stretch>
            <a:fillRect/>
          </a:stretch>
        </p:blipFill>
        <p:spPr>
          <a:xfrm>
            <a:off x="1623373" y="3160745"/>
            <a:ext cx="368155" cy="368155"/>
          </a:xfrm>
          <a:prstGeom prst="rect">
            <a:avLst/>
          </a:prstGeom>
        </p:spPr>
      </p:pic>
      <p:pic>
        <p:nvPicPr>
          <p:cNvPr id="8" name="Picture 7">
            <a:extLst>
              <a:ext uri="{FF2B5EF4-FFF2-40B4-BE49-F238E27FC236}">
                <a16:creationId xmlns:a16="http://schemas.microsoft.com/office/drawing/2014/main" id="{04094DE5-2786-5C0D-D117-5BEB8C13A308}"/>
              </a:ext>
            </a:extLst>
          </p:cNvPr>
          <p:cNvPicPr>
            <a:picLocks noChangeAspect="1"/>
          </p:cNvPicPr>
          <p:nvPr/>
        </p:nvPicPr>
        <p:blipFill>
          <a:blip r:embed="rId7"/>
          <a:stretch>
            <a:fillRect/>
          </a:stretch>
        </p:blipFill>
        <p:spPr>
          <a:xfrm>
            <a:off x="1623372" y="4023124"/>
            <a:ext cx="368155" cy="368155"/>
          </a:xfrm>
          <a:prstGeom prst="rect">
            <a:avLst/>
          </a:prstGeom>
        </p:spPr>
      </p:pic>
      <p:pic>
        <p:nvPicPr>
          <p:cNvPr id="9" name="Picture 8">
            <a:extLst>
              <a:ext uri="{FF2B5EF4-FFF2-40B4-BE49-F238E27FC236}">
                <a16:creationId xmlns:a16="http://schemas.microsoft.com/office/drawing/2014/main" id="{E85B2BA8-31CC-B8C3-816E-A023B41752D6}"/>
              </a:ext>
            </a:extLst>
          </p:cNvPr>
          <p:cNvPicPr>
            <a:picLocks noChangeAspect="1"/>
          </p:cNvPicPr>
          <p:nvPr/>
        </p:nvPicPr>
        <p:blipFill>
          <a:blip r:embed="rId7"/>
          <a:stretch>
            <a:fillRect/>
          </a:stretch>
        </p:blipFill>
        <p:spPr>
          <a:xfrm>
            <a:off x="1623371" y="4865846"/>
            <a:ext cx="368155" cy="368155"/>
          </a:xfrm>
          <a:prstGeom prst="rect">
            <a:avLst/>
          </a:prstGeom>
        </p:spPr>
      </p:pic>
      <p:pic>
        <p:nvPicPr>
          <p:cNvPr id="10" name="Picture 9">
            <a:extLst>
              <a:ext uri="{FF2B5EF4-FFF2-40B4-BE49-F238E27FC236}">
                <a16:creationId xmlns:a16="http://schemas.microsoft.com/office/drawing/2014/main" id="{FB4A72B2-97E9-8F41-A3CD-906E6777BB68}"/>
              </a:ext>
            </a:extLst>
          </p:cNvPr>
          <p:cNvPicPr>
            <a:picLocks noChangeAspect="1"/>
          </p:cNvPicPr>
          <p:nvPr/>
        </p:nvPicPr>
        <p:blipFill>
          <a:blip r:embed="rId7"/>
          <a:stretch>
            <a:fillRect/>
          </a:stretch>
        </p:blipFill>
        <p:spPr>
          <a:xfrm>
            <a:off x="7495610" y="3148155"/>
            <a:ext cx="368155" cy="368155"/>
          </a:xfrm>
          <a:prstGeom prst="rect">
            <a:avLst/>
          </a:prstGeom>
        </p:spPr>
      </p:pic>
      <p:pic>
        <p:nvPicPr>
          <p:cNvPr id="11" name="Picture 10">
            <a:extLst>
              <a:ext uri="{FF2B5EF4-FFF2-40B4-BE49-F238E27FC236}">
                <a16:creationId xmlns:a16="http://schemas.microsoft.com/office/drawing/2014/main" id="{3A1B5408-3BFA-184B-6743-BC5F3B315E9B}"/>
              </a:ext>
            </a:extLst>
          </p:cNvPr>
          <p:cNvPicPr>
            <a:picLocks noChangeAspect="1"/>
          </p:cNvPicPr>
          <p:nvPr/>
        </p:nvPicPr>
        <p:blipFill>
          <a:blip r:embed="rId7"/>
          <a:stretch>
            <a:fillRect/>
          </a:stretch>
        </p:blipFill>
        <p:spPr>
          <a:xfrm>
            <a:off x="7495610" y="4515664"/>
            <a:ext cx="368155" cy="368155"/>
          </a:xfrm>
          <a:prstGeom prst="rect">
            <a:avLst/>
          </a:prstGeom>
        </p:spPr>
      </p:pic>
      <p:pic>
        <p:nvPicPr>
          <p:cNvPr id="12" name="Picture 11">
            <a:extLst>
              <a:ext uri="{FF2B5EF4-FFF2-40B4-BE49-F238E27FC236}">
                <a16:creationId xmlns:a16="http://schemas.microsoft.com/office/drawing/2014/main" id="{34933688-5CE2-1A86-A479-73D90921816F}"/>
              </a:ext>
            </a:extLst>
          </p:cNvPr>
          <p:cNvPicPr>
            <a:picLocks noChangeAspect="1"/>
          </p:cNvPicPr>
          <p:nvPr/>
        </p:nvPicPr>
        <p:blipFill>
          <a:blip r:embed="rId7"/>
          <a:stretch>
            <a:fillRect/>
          </a:stretch>
        </p:blipFill>
        <p:spPr>
          <a:xfrm>
            <a:off x="7495610" y="3698383"/>
            <a:ext cx="368155" cy="368155"/>
          </a:xfrm>
          <a:prstGeom prst="rect">
            <a:avLst/>
          </a:prstGeom>
        </p:spPr>
      </p:pic>
    </p:spTree>
    <p:extLst>
      <p:ext uri="{BB962C8B-B14F-4D97-AF65-F5344CB8AC3E}">
        <p14:creationId xmlns:p14="http://schemas.microsoft.com/office/powerpoint/2010/main" val="1383454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B8C058C-22C3-D73E-5DA3-81ADA82E02DE}"/>
              </a:ext>
            </a:extLst>
          </p:cNvPr>
          <p:cNvSpPr txBox="1">
            <a:spLocks/>
          </p:cNvSpPr>
          <p:nvPr/>
        </p:nvSpPr>
        <p:spPr>
          <a:xfrm>
            <a:off x="2105366" y="434660"/>
            <a:ext cx="7943510" cy="822640"/>
          </a:xfrm>
          <a:custGeom>
            <a:avLst/>
            <a:gdLst>
              <a:gd name="connsiteX0" fmla="*/ 0 w 7943510"/>
              <a:gd name="connsiteY0" fmla="*/ 0 h 822640"/>
              <a:gd name="connsiteX1" fmla="*/ 726264 w 7943510"/>
              <a:gd name="connsiteY1" fmla="*/ 0 h 822640"/>
              <a:gd name="connsiteX2" fmla="*/ 1373092 w 7943510"/>
              <a:gd name="connsiteY2" fmla="*/ 0 h 822640"/>
              <a:gd name="connsiteX3" fmla="*/ 1781616 w 7943510"/>
              <a:gd name="connsiteY3" fmla="*/ 0 h 822640"/>
              <a:gd name="connsiteX4" fmla="*/ 2428444 w 7943510"/>
              <a:gd name="connsiteY4" fmla="*/ 0 h 822640"/>
              <a:gd name="connsiteX5" fmla="*/ 2916403 w 7943510"/>
              <a:gd name="connsiteY5" fmla="*/ 0 h 822640"/>
              <a:gd name="connsiteX6" fmla="*/ 3404361 w 7943510"/>
              <a:gd name="connsiteY6" fmla="*/ 0 h 822640"/>
              <a:gd name="connsiteX7" fmla="*/ 4051190 w 7943510"/>
              <a:gd name="connsiteY7" fmla="*/ 0 h 822640"/>
              <a:gd name="connsiteX8" fmla="*/ 4777454 w 7943510"/>
              <a:gd name="connsiteY8" fmla="*/ 0 h 822640"/>
              <a:gd name="connsiteX9" fmla="*/ 5106542 w 7943510"/>
              <a:gd name="connsiteY9" fmla="*/ 0 h 822640"/>
              <a:gd name="connsiteX10" fmla="*/ 5515066 w 7943510"/>
              <a:gd name="connsiteY10" fmla="*/ 0 h 822640"/>
              <a:gd name="connsiteX11" fmla="*/ 5844154 w 7943510"/>
              <a:gd name="connsiteY11" fmla="*/ 0 h 822640"/>
              <a:gd name="connsiteX12" fmla="*/ 6490982 w 7943510"/>
              <a:gd name="connsiteY12" fmla="*/ 0 h 822640"/>
              <a:gd name="connsiteX13" fmla="*/ 7137811 w 7943510"/>
              <a:gd name="connsiteY13" fmla="*/ 0 h 822640"/>
              <a:gd name="connsiteX14" fmla="*/ 7943510 w 7943510"/>
              <a:gd name="connsiteY14" fmla="*/ 0 h 822640"/>
              <a:gd name="connsiteX15" fmla="*/ 7943510 w 7943510"/>
              <a:gd name="connsiteY15" fmla="*/ 386641 h 822640"/>
              <a:gd name="connsiteX16" fmla="*/ 7943510 w 7943510"/>
              <a:gd name="connsiteY16" fmla="*/ 822640 h 822640"/>
              <a:gd name="connsiteX17" fmla="*/ 7217246 w 7943510"/>
              <a:gd name="connsiteY17" fmla="*/ 822640 h 822640"/>
              <a:gd name="connsiteX18" fmla="*/ 6888158 w 7943510"/>
              <a:gd name="connsiteY18" fmla="*/ 822640 h 822640"/>
              <a:gd name="connsiteX19" fmla="*/ 6241329 w 7943510"/>
              <a:gd name="connsiteY19" fmla="*/ 822640 h 822640"/>
              <a:gd name="connsiteX20" fmla="*/ 5673936 w 7943510"/>
              <a:gd name="connsiteY20" fmla="*/ 822640 h 822640"/>
              <a:gd name="connsiteX21" fmla="*/ 5265412 w 7943510"/>
              <a:gd name="connsiteY21" fmla="*/ 822640 h 822640"/>
              <a:gd name="connsiteX22" fmla="*/ 4698019 w 7943510"/>
              <a:gd name="connsiteY22" fmla="*/ 822640 h 822640"/>
              <a:gd name="connsiteX23" fmla="*/ 3971755 w 7943510"/>
              <a:gd name="connsiteY23" fmla="*/ 822640 h 822640"/>
              <a:gd name="connsiteX24" fmla="*/ 3404361 w 7943510"/>
              <a:gd name="connsiteY24" fmla="*/ 822640 h 822640"/>
              <a:gd name="connsiteX25" fmla="*/ 3075273 w 7943510"/>
              <a:gd name="connsiteY25" fmla="*/ 822640 h 822640"/>
              <a:gd name="connsiteX26" fmla="*/ 2507880 w 7943510"/>
              <a:gd name="connsiteY26" fmla="*/ 822640 h 822640"/>
              <a:gd name="connsiteX27" fmla="*/ 2099356 w 7943510"/>
              <a:gd name="connsiteY27" fmla="*/ 822640 h 822640"/>
              <a:gd name="connsiteX28" fmla="*/ 1531963 w 7943510"/>
              <a:gd name="connsiteY28" fmla="*/ 822640 h 822640"/>
              <a:gd name="connsiteX29" fmla="*/ 1044004 w 7943510"/>
              <a:gd name="connsiteY29" fmla="*/ 822640 h 822640"/>
              <a:gd name="connsiteX30" fmla="*/ 635481 w 7943510"/>
              <a:gd name="connsiteY30" fmla="*/ 822640 h 822640"/>
              <a:gd name="connsiteX31" fmla="*/ 0 w 7943510"/>
              <a:gd name="connsiteY31" fmla="*/ 822640 h 822640"/>
              <a:gd name="connsiteX32" fmla="*/ 0 w 7943510"/>
              <a:gd name="connsiteY32" fmla="*/ 411320 h 822640"/>
              <a:gd name="connsiteX33" fmla="*/ 0 w 7943510"/>
              <a:gd name="connsiteY33" fmla="*/ 0 h 82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3510" h="822640" fill="none" extrusionOk="0">
                <a:moveTo>
                  <a:pt x="0" y="0"/>
                </a:moveTo>
                <a:cubicBezTo>
                  <a:pt x="283021" y="-78410"/>
                  <a:pt x="510560" y="8533"/>
                  <a:pt x="726264" y="0"/>
                </a:cubicBezTo>
                <a:cubicBezTo>
                  <a:pt x="941968" y="-8533"/>
                  <a:pt x="1150119" y="72031"/>
                  <a:pt x="1373092" y="0"/>
                </a:cubicBezTo>
                <a:cubicBezTo>
                  <a:pt x="1596065" y="-72031"/>
                  <a:pt x="1670941" y="48482"/>
                  <a:pt x="1781616" y="0"/>
                </a:cubicBezTo>
                <a:cubicBezTo>
                  <a:pt x="1892291" y="-48482"/>
                  <a:pt x="2193735" y="46307"/>
                  <a:pt x="2428444" y="0"/>
                </a:cubicBezTo>
                <a:cubicBezTo>
                  <a:pt x="2663153" y="-46307"/>
                  <a:pt x="2718272" y="50409"/>
                  <a:pt x="2916403" y="0"/>
                </a:cubicBezTo>
                <a:cubicBezTo>
                  <a:pt x="3114534" y="-50409"/>
                  <a:pt x="3242609" y="10174"/>
                  <a:pt x="3404361" y="0"/>
                </a:cubicBezTo>
                <a:cubicBezTo>
                  <a:pt x="3566113" y="-10174"/>
                  <a:pt x="3734974" y="35193"/>
                  <a:pt x="4051190" y="0"/>
                </a:cubicBezTo>
                <a:cubicBezTo>
                  <a:pt x="4367406" y="-35193"/>
                  <a:pt x="4549917" y="28459"/>
                  <a:pt x="4777454" y="0"/>
                </a:cubicBezTo>
                <a:cubicBezTo>
                  <a:pt x="5004991" y="-28459"/>
                  <a:pt x="4943299" y="26854"/>
                  <a:pt x="5106542" y="0"/>
                </a:cubicBezTo>
                <a:cubicBezTo>
                  <a:pt x="5269785" y="-26854"/>
                  <a:pt x="5358881" y="32775"/>
                  <a:pt x="5515066" y="0"/>
                </a:cubicBezTo>
                <a:cubicBezTo>
                  <a:pt x="5671251" y="-32775"/>
                  <a:pt x="5764566" y="1295"/>
                  <a:pt x="5844154" y="0"/>
                </a:cubicBezTo>
                <a:cubicBezTo>
                  <a:pt x="5923742" y="-1295"/>
                  <a:pt x="6206380" y="4831"/>
                  <a:pt x="6490982" y="0"/>
                </a:cubicBezTo>
                <a:cubicBezTo>
                  <a:pt x="6775584" y="-4831"/>
                  <a:pt x="6945980" y="37347"/>
                  <a:pt x="7137811" y="0"/>
                </a:cubicBezTo>
                <a:cubicBezTo>
                  <a:pt x="7329642" y="-37347"/>
                  <a:pt x="7676684" y="46636"/>
                  <a:pt x="7943510" y="0"/>
                </a:cubicBezTo>
                <a:cubicBezTo>
                  <a:pt x="7971962" y="135372"/>
                  <a:pt x="7921044" y="270205"/>
                  <a:pt x="7943510" y="386641"/>
                </a:cubicBezTo>
                <a:cubicBezTo>
                  <a:pt x="7965976" y="503077"/>
                  <a:pt x="7894807" y="704899"/>
                  <a:pt x="7943510" y="822640"/>
                </a:cubicBezTo>
                <a:cubicBezTo>
                  <a:pt x="7638412" y="842830"/>
                  <a:pt x="7455605" y="818503"/>
                  <a:pt x="7217246" y="822640"/>
                </a:cubicBezTo>
                <a:cubicBezTo>
                  <a:pt x="6978887" y="826777"/>
                  <a:pt x="7029531" y="815803"/>
                  <a:pt x="6888158" y="822640"/>
                </a:cubicBezTo>
                <a:cubicBezTo>
                  <a:pt x="6746785" y="829477"/>
                  <a:pt x="6514927" y="822101"/>
                  <a:pt x="6241329" y="822640"/>
                </a:cubicBezTo>
                <a:cubicBezTo>
                  <a:pt x="5967731" y="823179"/>
                  <a:pt x="5834821" y="812870"/>
                  <a:pt x="5673936" y="822640"/>
                </a:cubicBezTo>
                <a:cubicBezTo>
                  <a:pt x="5513051" y="832410"/>
                  <a:pt x="5398294" y="781124"/>
                  <a:pt x="5265412" y="822640"/>
                </a:cubicBezTo>
                <a:cubicBezTo>
                  <a:pt x="5132530" y="864156"/>
                  <a:pt x="4947410" y="813289"/>
                  <a:pt x="4698019" y="822640"/>
                </a:cubicBezTo>
                <a:cubicBezTo>
                  <a:pt x="4448628" y="831991"/>
                  <a:pt x="4334462" y="794907"/>
                  <a:pt x="3971755" y="822640"/>
                </a:cubicBezTo>
                <a:cubicBezTo>
                  <a:pt x="3609048" y="850373"/>
                  <a:pt x="3616245" y="789873"/>
                  <a:pt x="3404361" y="822640"/>
                </a:cubicBezTo>
                <a:cubicBezTo>
                  <a:pt x="3192477" y="855407"/>
                  <a:pt x="3191746" y="807155"/>
                  <a:pt x="3075273" y="822640"/>
                </a:cubicBezTo>
                <a:cubicBezTo>
                  <a:pt x="2958800" y="838125"/>
                  <a:pt x="2756519" y="817788"/>
                  <a:pt x="2507880" y="822640"/>
                </a:cubicBezTo>
                <a:cubicBezTo>
                  <a:pt x="2259241" y="827492"/>
                  <a:pt x="2292537" y="801098"/>
                  <a:pt x="2099356" y="822640"/>
                </a:cubicBezTo>
                <a:cubicBezTo>
                  <a:pt x="1906175" y="844182"/>
                  <a:pt x="1772965" y="770367"/>
                  <a:pt x="1531963" y="822640"/>
                </a:cubicBezTo>
                <a:cubicBezTo>
                  <a:pt x="1290961" y="874913"/>
                  <a:pt x="1243474" y="806003"/>
                  <a:pt x="1044004" y="822640"/>
                </a:cubicBezTo>
                <a:cubicBezTo>
                  <a:pt x="844534" y="839277"/>
                  <a:pt x="827518" y="785032"/>
                  <a:pt x="635481" y="822640"/>
                </a:cubicBezTo>
                <a:cubicBezTo>
                  <a:pt x="443444" y="860248"/>
                  <a:pt x="146032" y="798803"/>
                  <a:pt x="0" y="822640"/>
                </a:cubicBezTo>
                <a:cubicBezTo>
                  <a:pt x="-25857" y="636667"/>
                  <a:pt x="12082" y="568347"/>
                  <a:pt x="0" y="411320"/>
                </a:cubicBezTo>
                <a:cubicBezTo>
                  <a:pt x="-12082" y="254293"/>
                  <a:pt x="29036" y="123773"/>
                  <a:pt x="0" y="0"/>
                </a:cubicBezTo>
                <a:close/>
              </a:path>
              <a:path w="7943510" h="822640" stroke="0" extrusionOk="0">
                <a:moveTo>
                  <a:pt x="0" y="0"/>
                </a:moveTo>
                <a:cubicBezTo>
                  <a:pt x="255983" y="-27120"/>
                  <a:pt x="542888" y="5556"/>
                  <a:pt x="726264" y="0"/>
                </a:cubicBezTo>
                <a:cubicBezTo>
                  <a:pt x="909640" y="-5556"/>
                  <a:pt x="1066687" y="46548"/>
                  <a:pt x="1214222" y="0"/>
                </a:cubicBezTo>
                <a:cubicBezTo>
                  <a:pt x="1361757" y="-46548"/>
                  <a:pt x="1675887" y="55595"/>
                  <a:pt x="1940486" y="0"/>
                </a:cubicBezTo>
                <a:cubicBezTo>
                  <a:pt x="2205085" y="-55595"/>
                  <a:pt x="2319392" y="10081"/>
                  <a:pt x="2587315" y="0"/>
                </a:cubicBezTo>
                <a:cubicBezTo>
                  <a:pt x="2855238" y="-10081"/>
                  <a:pt x="2782032" y="12451"/>
                  <a:pt x="2916403" y="0"/>
                </a:cubicBezTo>
                <a:cubicBezTo>
                  <a:pt x="3050774" y="-12451"/>
                  <a:pt x="3495429" y="83058"/>
                  <a:pt x="3642667" y="0"/>
                </a:cubicBezTo>
                <a:cubicBezTo>
                  <a:pt x="3789905" y="-83058"/>
                  <a:pt x="4118892" y="60005"/>
                  <a:pt x="4368930" y="0"/>
                </a:cubicBezTo>
                <a:cubicBezTo>
                  <a:pt x="4618968" y="-60005"/>
                  <a:pt x="4862876" y="36870"/>
                  <a:pt x="5095194" y="0"/>
                </a:cubicBezTo>
                <a:cubicBezTo>
                  <a:pt x="5327512" y="-36870"/>
                  <a:pt x="5369398" y="18553"/>
                  <a:pt x="5503718" y="0"/>
                </a:cubicBezTo>
                <a:cubicBezTo>
                  <a:pt x="5638038" y="-18553"/>
                  <a:pt x="6016844" y="73384"/>
                  <a:pt x="6150546" y="0"/>
                </a:cubicBezTo>
                <a:cubicBezTo>
                  <a:pt x="6284248" y="-73384"/>
                  <a:pt x="6328822" y="3208"/>
                  <a:pt x="6479635" y="0"/>
                </a:cubicBezTo>
                <a:cubicBezTo>
                  <a:pt x="6630448" y="-3208"/>
                  <a:pt x="6724734" y="16062"/>
                  <a:pt x="6967593" y="0"/>
                </a:cubicBezTo>
                <a:cubicBezTo>
                  <a:pt x="7210452" y="-16062"/>
                  <a:pt x="7273197" y="22061"/>
                  <a:pt x="7376116" y="0"/>
                </a:cubicBezTo>
                <a:cubicBezTo>
                  <a:pt x="7479035" y="-22061"/>
                  <a:pt x="7810050" y="11343"/>
                  <a:pt x="7943510" y="0"/>
                </a:cubicBezTo>
                <a:cubicBezTo>
                  <a:pt x="7952030" y="196665"/>
                  <a:pt x="7910053" y="318190"/>
                  <a:pt x="7943510" y="427773"/>
                </a:cubicBezTo>
                <a:cubicBezTo>
                  <a:pt x="7976967" y="537356"/>
                  <a:pt x="7940896" y="734610"/>
                  <a:pt x="7943510" y="822640"/>
                </a:cubicBezTo>
                <a:cubicBezTo>
                  <a:pt x="7856883" y="824589"/>
                  <a:pt x="7741741" y="808128"/>
                  <a:pt x="7614422" y="822640"/>
                </a:cubicBezTo>
                <a:cubicBezTo>
                  <a:pt x="7487103" y="837152"/>
                  <a:pt x="7223005" y="807888"/>
                  <a:pt x="6967593" y="822640"/>
                </a:cubicBezTo>
                <a:cubicBezTo>
                  <a:pt x="6712181" y="837392"/>
                  <a:pt x="6757138" y="801168"/>
                  <a:pt x="6638505" y="822640"/>
                </a:cubicBezTo>
                <a:cubicBezTo>
                  <a:pt x="6519872" y="844112"/>
                  <a:pt x="6311641" y="777074"/>
                  <a:pt x="6150546" y="822640"/>
                </a:cubicBezTo>
                <a:cubicBezTo>
                  <a:pt x="5989451" y="868206"/>
                  <a:pt x="5752751" y="776201"/>
                  <a:pt x="5583153" y="822640"/>
                </a:cubicBezTo>
                <a:cubicBezTo>
                  <a:pt x="5413555" y="869079"/>
                  <a:pt x="5189440" y="801511"/>
                  <a:pt x="5015759" y="822640"/>
                </a:cubicBezTo>
                <a:cubicBezTo>
                  <a:pt x="4842078" y="843769"/>
                  <a:pt x="4722237" y="817408"/>
                  <a:pt x="4527801" y="822640"/>
                </a:cubicBezTo>
                <a:cubicBezTo>
                  <a:pt x="4333365" y="827872"/>
                  <a:pt x="4163836" y="820876"/>
                  <a:pt x="3960407" y="822640"/>
                </a:cubicBezTo>
                <a:cubicBezTo>
                  <a:pt x="3756978" y="824404"/>
                  <a:pt x="3521016" y="796720"/>
                  <a:pt x="3393014" y="822640"/>
                </a:cubicBezTo>
                <a:cubicBezTo>
                  <a:pt x="3265012" y="848560"/>
                  <a:pt x="2998549" y="761780"/>
                  <a:pt x="2825620" y="822640"/>
                </a:cubicBezTo>
                <a:cubicBezTo>
                  <a:pt x="2652691" y="883500"/>
                  <a:pt x="2316532" y="738075"/>
                  <a:pt x="2099356" y="822640"/>
                </a:cubicBezTo>
                <a:cubicBezTo>
                  <a:pt x="1882180" y="907205"/>
                  <a:pt x="1853961" y="778254"/>
                  <a:pt x="1611398" y="822640"/>
                </a:cubicBezTo>
                <a:cubicBezTo>
                  <a:pt x="1368835" y="867026"/>
                  <a:pt x="1267459" y="757802"/>
                  <a:pt x="1044004" y="822640"/>
                </a:cubicBezTo>
                <a:cubicBezTo>
                  <a:pt x="820549" y="887478"/>
                  <a:pt x="314623" y="769138"/>
                  <a:pt x="0" y="822640"/>
                </a:cubicBezTo>
                <a:cubicBezTo>
                  <a:pt x="-23053" y="733924"/>
                  <a:pt x="33587" y="552431"/>
                  <a:pt x="0" y="394867"/>
                </a:cubicBezTo>
                <a:cubicBezTo>
                  <a:pt x="-33587" y="237303"/>
                  <a:pt x="9865" y="81014"/>
                  <a:pt x="0" y="0"/>
                </a:cubicBezTo>
                <a:close/>
              </a:path>
            </a:pathLst>
          </a:custGeom>
          <a:ln w="6350" cap="flat" cmpd="sng" algn="in">
            <a:solidFill>
              <a:schemeClr val="accent2"/>
            </a:solidFill>
            <a:prstDash val="solid"/>
            <a:extLst>
              <a:ext uri="{C807C97D-BFC1-408E-A445-0C87EB9F89A2}">
                <ask:lineSketchStyleProps xmlns:ask="http://schemas.microsoft.com/office/drawing/2018/sketchyshapes" sd="4154122828">
                  <a:prstGeom prst="rect">
                    <a:avLst/>
                  </a:prstGeom>
                  <ask:type>
                    <ask:lineSketchScribble/>
                  </ask:type>
                </ask:lineSketchStyleProps>
              </a:ext>
            </a:extLst>
          </a:ln>
          <a:effectLst>
            <a:glow rad="63500">
              <a:schemeClr val="accent6">
                <a:satMod val="175000"/>
                <a:alpha val="40000"/>
              </a:schemeClr>
            </a:glow>
          </a:effectLst>
        </p:spPr>
        <p:style>
          <a:lnRef idx="1">
            <a:schemeClr val="accent2"/>
          </a:lnRef>
          <a:fillRef idx="3">
            <a:schemeClr val="accent2"/>
          </a:fillRef>
          <a:effectRef idx="2">
            <a:schemeClr val="accent2"/>
          </a:effectRef>
          <a:fontRef idx="minor">
            <a:schemeClr val="lt1"/>
          </a:fontRef>
        </p:style>
        <p:txBody>
          <a:bodyPr anchor="ctr"/>
          <a:lstStyle>
            <a:lvl1pPr algn="l" defTabSz="914400" rtl="0" eaLnBrk="1" latinLnBrk="0" hangingPunct="1">
              <a:lnSpc>
                <a:spcPct val="89000"/>
              </a:lnSpc>
              <a:spcBef>
                <a:spcPct val="0"/>
              </a:spcBef>
              <a:buNone/>
              <a:defRPr sz="4400" kern="120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600" b="1" dirty="0">
                <a:latin typeface="Algerian" panose="04020705040A02060702" pitchFamily="82" charset="0"/>
              </a:rPr>
              <a:t>Quantitative information</a:t>
            </a:r>
            <a:endParaRPr lang="en-IN" sz="3600" b="1" dirty="0">
              <a:latin typeface="Algerian" panose="04020705040A02060702" pitchFamily="82" charset="0"/>
            </a:endParaRPr>
          </a:p>
        </p:txBody>
      </p:sp>
      <p:sp>
        <p:nvSpPr>
          <p:cNvPr id="2" name="Speech Bubble: Rectangle with Corners Rounded 1">
            <a:extLst>
              <a:ext uri="{FF2B5EF4-FFF2-40B4-BE49-F238E27FC236}">
                <a16:creationId xmlns:a16="http://schemas.microsoft.com/office/drawing/2014/main" id="{D3BAC43A-94F5-AB96-A0E3-7F54DD030371}"/>
              </a:ext>
            </a:extLst>
          </p:cNvPr>
          <p:cNvSpPr/>
          <p:nvPr/>
        </p:nvSpPr>
        <p:spPr>
          <a:xfrm>
            <a:off x="619125" y="1495425"/>
            <a:ext cx="6858000" cy="5099365"/>
          </a:xfrm>
          <a:prstGeom prst="wedgeRoundRectCallout">
            <a:avLst>
              <a:gd name="adj1" fmla="val -21903"/>
              <a:gd name="adj2" fmla="val 54079"/>
              <a:gd name="adj3" fmla="val 16667"/>
            </a:avLst>
          </a:prstGeom>
          <a:noFill/>
          <a:ln>
            <a:noFill/>
          </a:ln>
        </p:spPr>
        <p:style>
          <a:lnRef idx="1">
            <a:schemeClr val="accent6"/>
          </a:lnRef>
          <a:fillRef idx="2">
            <a:schemeClr val="accent6"/>
          </a:fillRef>
          <a:effectRef idx="1">
            <a:schemeClr val="accent6"/>
          </a:effectRef>
          <a:fontRef idx="minor">
            <a:schemeClr val="dk1"/>
          </a:fontRef>
        </p:style>
        <p:txBody>
          <a:bodyPr rtlCol="0" anchor="ctr"/>
          <a:lstStyle/>
          <a:p>
            <a:pPr algn="just"/>
            <a:r>
              <a:rPr lang="en-US" sz="1600" dirty="0">
                <a:latin typeface="Arial Rounded MT Bold" panose="020F0704030504030204" pitchFamily="34" charset="0"/>
              </a:rPr>
              <a:t>Quantitative analysis of fragmentation in a </a:t>
            </a:r>
            <a:r>
              <a:rPr lang="en-US" sz="1600" b="1" dirty="0">
                <a:latin typeface="Arial Rounded MT Bold" panose="020F0704030504030204" pitchFamily="34" charset="0"/>
              </a:rPr>
              <a:t>Distributed DBMS</a:t>
            </a:r>
            <a:r>
              <a:rPr lang="en-US" sz="1600" dirty="0">
                <a:latin typeface="Arial Rounded MT Bold" panose="020F0704030504030204" pitchFamily="34" charset="0"/>
              </a:rPr>
              <a:t> helps evaluate efficiency and performance. Key metrics include:</a:t>
            </a:r>
          </a:p>
          <a:p>
            <a:pPr marL="742950" lvl="1" indent="-285750" algn="just">
              <a:buFont typeface="Wingdings" panose="05000000000000000000" pitchFamily="2" charset="2"/>
              <a:buChar char="q"/>
            </a:pPr>
            <a:r>
              <a:rPr lang="en-IN" sz="1600" b="1" dirty="0">
                <a:latin typeface="Arial Rounded MT Bold" panose="020F0704030504030204" pitchFamily="34" charset="0"/>
              </a:rPr>
              <a:t>Fragmentation Granularity (FG): </a:t>
            </a:r>
            <a:r>
              <a:rPr lang="en-IN" sz="1600" dirty="0">
                <a:latin typeface="Arial Rounded MT Bold" panose="020F0704030504030204" pitchFamily="34" charset="0"/>
              </a:rPr>
              <a:t>Measures fragment size in terms of rows or columns.</a:t>
            </a:r>
          </a:p>
          <a:p>
            <a:pPr marL="742950" lvl="1" indent="-285750" algn="just">
              <a:buFont typeface="Wingdings" panose="05000000000000000000" pitchFamily="2" charset="2"/>
              <a:buChar char="q"/>
            </a:pPr>
            <a:r>
              <a:rPr lang="en-IN" sz="1600" b="1" dirty="0">
                <a:latin typeface="Arial Rounded MT Bold" panose="020F0704030504030204" pitchFamily="34" charset="0"/>
              </a:rPr>
              <a:t>Data Transmission Cost (DTC): </a:t>
            </a:r>
            <a:r>
              <a:rPr lang="en-IN" sz="1600" dirty="0">
                <a:latin typeface="Arial Rounded MT Bold" panose="020F0704030504030204" pitchFamily="34" charset="0"/>
              </a:rPr>
              <a:t>Cost of transferring fragments across network nodes.</a:t>
            </a:r>
          </a:p>
          <a:p>
            <a:pPr marL="742950" lvl="1" indent="-285750" algn="just">
              <a:buFont typeface="Wingdings" panose="05000000000000000000" pitchFamily="2" charset="2"/>
              <a:buChar char="q"/>
            </a:pPr>
            <a:r>
              <a:rPr lang="en-IN" sz="1600" b="1" dirty="0">
                <a:latin typeface="Arial Rounded MT Bold" panose="020F0704030504030204" pitchFamily="34" charset="0"/>
              </a:rPr>
              <a:t>Access Frequency (AF): </a:t>
            </a:r>
            <a:r>
              <a:rPr lang="en-IN" sz="1600" dirty="0">
                <a:latin typeface="Arial Rounded MT Bold" panose="020F0704030504030204" pitchFamily="34" charset="0"/>
              </a:rPr>
              <a:t>Number of times a fragment is accessed, influencing placement decisions.</a:t>
            </a:r>
          </a:p>
          <a:p>
            <a:pPr marL="742950" lvl="1" indent="-285750" algn="just">
              <a:buFont typeface="Wingdings" panose="05000000000000000000" pitchFamily="2" charset="2"/>
              <a:buChar char="q"/>
            </a:pPr>
            <a:r>
              <a:rPr lang="en-IN" sz="1600" b="1" dirty="0">
                <a:latin typeface="Arial Rounded MT Bold" panose="020F0704030504030204" pitchFamily="34" charset="0"/>
              </a:rPr>
              <a:t>Response Time (RT): </a:t>
            </a:r>
            <a:r>
              <a:rPr lang="en-IN" sz="1600" dirty="0">
                <a:latin typeface="Arial Rounded MT Bold" panose="020F0704030504030204" pitchFamily="34" charset="0"/>
              </a:rPr>
              <a:t>Time taken to execute queries involving fragmented data.</a:t>
            </a:r>
          </a:p>
          <a:p>
            <a:pPr marL="742950" lvl="1" indent="-285750" algn="just">
              <a:buFont typeface="Wingdings" panose="05000000000000000000" pitchFamily="2" charset="2"/>
              <a:buChar char="q"/>
            </a:pPr>
            <a:r>
              <a:rPr lang="en-IN" sz="1600" b="1" dirty="0">
                <a:latin typeface="Arial Rounded MT Bold" panose="020F0704030504030204" pitchFamily="34" charset="0"/>
              </a:rPr>
              <a:t>Redundancy Ratio (RR): </a:t>
            </a:r>
            <a:r>
              <a:rPr lang="en-IN" sz="1600" dirty="0">
                <a:latin typeface="Arial Rounded MT Bold" panose="020F0704030504030204" pitchFamily="34" charset="0"/>
              </a:rPr>
              <a:t>Measures data duplication in replicated fragments.</a:t>
            </a:r>
          </a:p>
          <a:p>
            <a:pPr marL="742950" lvl="1" indent="-285750" algn="just">
              <a:buFont typeface="Wingdings" panose="05000000000000000000" pitchFamily="2" charset="2"/>
              <a:buChar char="q"/>
            </a:pPr>
            <a:r>
              <a:rPr lang="en-IN" sz="1600" b="1" dirty="0">
                <a:latin typeface="Arial Rounded MT Bold" panose="020F0704030504030204" pitchFamily="34" charset="0"/>
              </a:rPr>
              <a:t>Fragmentation Completeness (FC): </a:t>
            </a:r>
            <a:r>
              <a:rPr lang="en-IN" sz="1600" dirty="0">
                <a:latin typeface="Arial Rounded MT Bold" panose="020F0704030504030204" pitchFamily="34" charset="0"/>
              </a:rPr>
              <a:t>Ensures all necessary data is included in fragments.</a:t>
            </a:r>
          </a:p>
          <a:p>
            <a:pPr marL="742950" lvl="1" indent="-285750" algn="just">
              <a:buFont typeface="Wingdings" panose="05000000000000000000" pitchFamily="2" charset="2"/>
              <a:buChar char="q"/>
            </a:pPr>
            <a:r>
              <a:rPr lang="en-IN" sz="1600" b="1" dirty="0">
                <a:latin typeface="Arial Rounded MT Bold" panose="020F0704030504030204" pitchFamily="34" charset="0"/>
              </a:rPr>
              <a:t>Fragmentation Disjointness (FD): </a:t>
            </a:r>
            <a:r>
              <a:rPr lang="en-IN" sz="1600" dirty="0">
                <a:latin typeface="Arial Rounded MT Bold" panose="020F0704030504030204" pitchFamily="34" charset="0"/>
              </a:rPr>
              <a:t>Ensures minimal data duplication (except for replication).</a:t>
            </a:r>
          </a:p>
          <a:p>
            <a:pPr algn="just"/>
            <a:r>
              <a:rPr lang="en-US" sz="1600" dirty="0">
                <a:latin typeface="Arial Rounded MT Bold" panose="020F0704030504030204" pitchFamily="34" charset="0"/>
              </a:rPr>
              <a:t>Efficient fragmentation minimizes </a:t>
            </a:r>
            <a:r>
              <a:rPr lang="en-US" sz="1600" b="1" dirty="0">
                <a:latin typeface="Arial Rounded MT Bold" panose="020F0704030504030204" pitchFamily="34" charset="0"/>
              </a:rPr>
              <a:t>data transfer costs, improves query performance, and enhances system scalability</a:t>
            </a:r>
            <a:r>
              <a:rPr lang="en-US" sz="1600" dirty="0">
                <a:latin typeface="Arial Rounded MT Bold" panose="020F0704030504030204" pitchFamily="34" charset="0"/>
              </a:rPr>
              <a:t>.</a:t>
            </a:r>
            <a:endParaRPr lang="en-IN" sz="1600" dirty="0">
              <a:latin typeface="Arial Rounded MT Bold" panose="020F0704030504030204" pitchFamily="34" charset="0"/>
            </a:endParaRPr>
          </a:p>
        </p:txBody>
      </p:sp>
      <p:pic>
        <p:nvPicPr>
          <p:cNvPr id="5" name="Picture 4">
            <a:extLst>
              <a:ext uri="{FF2B5EF4-FFF2-40B4-BE49-F238E27FC236}">
                <a16:creationId xmlns:a16="http://schemas.microsoft.com/office/drawing/2014/main" id="{3F646543-C6C6-EE14-E77B-46C00B860F1F}"/>
              </a:ext>
            </a:extLst>
          </p:cNvPr>
          <p:cNvPicPr>
            <a:picLocks noChangeAspect="1"/>
          </p:cNvPicPr>
          <p:nvPr/>
        </p:nvPicPr>
        <p:blipFill>
          <a:blip r:embed="rId2"/>
          <a:stretch>
            <a:fillRect/>
          </a:stretch>
        </p:blipFill>
        <p:spPr>
          <a:xfrm>
            <a:off x="7477125" y="1685925"/>
            <a:ext cx="4381500" cy="4381500"/>
          </a:xfrm>
          <a:prstGeom prst="rect">
            <a:avLst/>
          </a:prstGeom>
        </p:spPr>
      </p:pic>
    </p:spTree>
    <p:extLst>
      <p:ext uri="{BB962C8B-B14F-4D97-AF65-F5344CB8AC3E}">
        <p14:creationId xmlns:p14="http://schemas.microsoft.com/office/powerpoint/2010/main" val="265622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A63C8A64-957A-4E72-59C9-A561621EABD9}"/>
              </a:ext>
            </a:extLst>
          </p:cNvPr>
          <p:cNvSpPr txBox="1">
            <a:spLocks/>
          </p:cNvSpPr>
          <p:nvPr/>
        </p:nvSpPr>
        <p:spPr>
          <a:xfrm>
            <a:off x="3118506" y="1318053"/>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Minterm Selectivity:</a:t>
            </a:r>
            <a:endParaRPr lang="en-IN" sz="2400" b="1" dirty="0">
              <a:latin typeface="Arial Black" panose="020B0A04020102020204" pitchFamily="34" charset="0"/>
            </a:endParaRPr>
          </a:p>
        </p:txBody>
      </p:sp>
      <p:pic>
        <p:nvPicPr>
          <p:cNvPr id="8" name="Picture 7">
            <a:extLst>
              <a:ext uri="{FF2B5EF4-FFF2-40B4-BE49-F238E27FC236}">
                <a16:creationId xmlns:a16="http://schemas.microsoft.com/office/drawing/2014/main" id="{1D439B96-DDA4-33F1-311A-7A79EF159850}"/>
              </a:ext>
            </a:extLst>
          </p:cNvPr>
          <p:cNvPicPr>
            <a:picLocks noChangeAspect="1"/>
          </p:cNvPicPr>
          <p:nvPr/>
        </p:nvPicPr>
        <p:blipFill>
          <a:blip r:embed="rId2"/>
          <a:stretch>
            <a:fillRect/>
          </a:stretch>
        </p:blipFill>
        <p:spPr>
          <a:xfrm>
            <a:off x="2094197" y="1318052"/>
            <a:ext cx="643480" cy="580481"/>
          </a:xfrm>
          <a:prstGeom prst="rect">
            <a:avLst/>
          </a:prstGeom>
          <a:effectLst>
            <a:innerShdw blurRad="63500" dist="50800">
              <a:prstClr val="black">
                <a:alpha val="50000"/>
              </a:prstClr>
            </a:innerShdw>
          </a:effectLst>
        </p:spPr>
      </p:pic>
      <p:sp>
        <p:nvSpPr>
          <p:cNvPr id="10" name="TextBox 9">
            <a:extLst>
              <a:ext uri="{FF2B5EF4-FFF2-40B4-BE49-F238E27FC236}">
                <a16:creationId xmlns:a16="http://schemas.microsoft.com/office/drawing/2014/main" id="{7E69140F-EE36-BD84-5E7A-EC6721D78911}"/>
              </a:ext>
            </a:extLst>
          </p:cNvPr>
          <p:cNvSpPr txBox="1"/>
          <p:nvPr/>
        </p:nvSpPr>
        <p:spPr>
          <a:xfrm>
            <a:off x="1573680" y="2116202"/>
            <a:ext cx="9044639" cy="3423745"/>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Definition:</a:t>
            </a:r>
            <a:r>
              <a:rPr lang="en-US" b="1" dirty="0">
                <a:latin typeface="Arial Rounded MT Bold" panose="020F0704030504030204" pitchFamily="34" charset="0"/>
              </a:rPr>
              <a:t> </a:t>
            </a:r>
            <a:r>
              <a:rPr lang="en-US" dirty="0">
                <a:latin typeface="Arial Rounded MT Bold" panose="020F0704030504030204" pitchFamily="34" charset="0"/>
              </a:rPr>
              <a:t>Minterm selectivity refers to the probability of a record satisfying a given minterm predicate in a horizontal fragmentation scheme. </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Measurement:</a:t>
            </a:r>
            <a:r>
              <a:rPr lang="en-US" b="1" dirty="0">
                <a:latin typeface="Arial Rounded MT Bold" panose="020F0704030504030204" pitchFamily="34" charset="0"/>
              </a:rPr>
              <a:t> </a:t>
            </a:r>
            <a:r>
              <a:rPr lang="en-US" dirty="0">
                <a:latin typeface="Arial Rounded MT Bold" panose="020F0704030504030204" pitchFamily="34" charset="0"/>
              </a:rPr>
              <a:t>Represented as a fraction (0 to 1) or a percentage (0% to 100%).</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Usage:</a:t>
            </a:r>
            <a:r>
              <a:rPr lang="en-US" b="1" dirty="0">
                <a:latin typeface="Arial Rounded MT Bold" panose="020F0704030504030204" pitchFamily="34" charset="0"/>
              </a:rPr>
              <a:t> </a:t>
            </a:r>
            <a:r>
              <a:rPr lang="en-US" dirty="0">
                <a:latin typeface="Arial Rounded MT Bold" panose="020F0704030504030204" pitchFamily="34" charset="0"/>
              </a:rPr>
              <a:t>Helps in optimizing horizontal fragmentation by ensuring balanced partitioning based on frequently used predicates.</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Example:</a:t>
            </a:r>
            <a:r>
              <a:rPr lang="en-US" b="1" dirty="0">
                <a:latin typeface="Arial Rounded MT Bold" panose="020F0704030504030204" pitchFamily="34" charset="0"/>
              </a:rPr>
              <a:t> </a:t>
            </a:r>
            <a:r>
              <a:rPr lang="en-US" dirty="0">
                <a:latin typeface="Arial Rounded MT Bold" panose="020F0704030504030204" pitchFamily="34" charset="0"/>
              </a:rPr>
              <a:t>If a minterm predicate is Region = 'North', selectivity quantifies how many rows match this condition.</a:t>
            </a:r>
          </a:p>
        </p:txBody>
      </p:sp>
    </p:spTree>
    <p:extLst>
      <p:ext uri="{BB962C8B-B14F-4D97-AF65-F5344CB8AC3E}">
        <p14:creationId xmlns:p14="http://schemas.microsoft.com/office/powerpoint/2010/main" val="367648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EBDD370A-0134-2106-95E7-74E078A8CD4A}"/>
              </a:ext>
            </a:extLst>
          </p:cNvPr>
          <p:cNvSpPr txBox="1">
            <a:spLocks/>
          </p:cNvSpPr>
          <p:nvPr/>
        </p:nvSpPr>
        <p:spPr>
          <a:xfrm>
            <a:off x="3089931" y="1463170"/>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Access Frequency:</a:t>
            </a:r>
            <a:endParaRPr lang="en-IN" sz="2400" b="1" dirty="0">
              <a:latin typeface="Arial Black" panose="020B0A04020102020204" pitchFamily="34" charset="0"/>
            </a:endParaRPr>
          </a:p>
        </p:txBody>
      </p:sp>
      <p:pic>
        <p:nvPicPr>
          <p:cNvPr id="5" name="Picture 4">
            <a:extLst>
              <a:ext uri="{FF2B5EF4-FFF2-40B4-BE49-F238E27FC236}">
                <a16:creationId xmlns:a16="http://schemas.microsoft.com/office/drawing/2014/main" id="{7729C62D-B3F4-DF43-0FF1-71E96E4B33F4}"/>
              </a:ext>
            </a:extLst>
          </p:cNvPr>
          <p:cNvPicPr>
            <a:picLocks noChangeAspect="1"/>
          </p:cNvPicPr>
          <p:nvPr/>
        </p:nvPicPr>
        <p:blipFill>
          <a:blip r:embed="rId2"/>
          <a:stretch>
            <a:fillRect/>
          </a:stretch>
        </p:blipFill>
        <p:spPr>
          <a:xfrm>
            <a:off x="2065622" y="1463169"/>
            <a:ext cx="643480" cy="580481"/>
          </a:xfrm>
          <a:prstGeom prst="rect">
            <a:avLst/>
          </a:prstGeom>
          <a:effectLst>
            <a:innerShdw blurRad="63500" dist="50800">
              <a:prstClr val="black">
                <a:alpha val="50000"/>
              </a:prstClr>
            </a:innerShdw>
          </a:effectLst>
        </p:spPr>
      </p:pic>
      <p:sp>
        <p:nvSpPr>
          <p:cNvPr id="6" name="TextBox 5">
            <a:extLst>
              <a:ext uri="{FF2B5EF4-FFF2-40B4-BE49-F238E27FC236}">
                <a16:creationId xmlns:a16="http://schemas.microsoft.com/office/drawing/2014/main" id="{03041B3D-EA05-FF9D-23A1-15BA2C14A056}"/>
              </a:ext>
            </a:extLst>
          </p:cNvPr>
          <p:cNvSpPr txBox="1"/>
          <p:nvPr/>
        </p:nvSpPr>
        <p:spPr>
          <a:xfrm>
            <a:off x="1583205" y="2261325"/>
            <a:ext cx="9044639" cy="3133505"/>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Definition:</a:t>
            </a:r>
            <a:r>
              <a:rPr lang="en-US" dirty="0">
                <a:latin typeface="Arial Rounded MT Bold" panose="020F0704030504030204" pitchFamily="34" charset="0"/>
              </a:rPr>
              <a:t> The number of times a fragment is accessed over a given period.</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Measurement:</a:t>
            </a:r>
            <a:r>
              <a:rPr lang="en-US" dirty="0">
                <a:latin typeface="Arial Rounded MT Bold" panose="020F0704030504030204" pitchFamily="34" charset="0"/>
              </a:rPr>
              <a:t> Expressed as requests per second (RPS), queries per minute (QPM), or other time-based metrics.</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dirty="0">
                <a:highlight>
                  <a:srgbClr val="FFFF00"/>
                </a:highlight>
                <a:latin typeface="Arial Rounded MT Bold" panose="020F0704030504030204" pitchFamily="34" charset="0"/>
              </a:rPr>
              <a:t>Usage:</a:t>
            </a:r>
            <a:r>
              <a:rPr lang="en-US" dirty="0">
                <a:latin typeface="Arial Rounded MT Bold" panose="020F0704030504030204" pitchFamily="34" charset="0"/>
              </a:rPr>
              <a:t> Determines optimal fragment placement to minimize network latency and data transfer costs.</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Example:</a:t>
            </a:r>
            <a:r>
              <a:rPr lang="en-US" dirty="0">
                <a:latin typeface="Arial Rounded MT Bold" panose="020F0704030504030204" pitchFamily="34" charset="0"/>
              </a:rPr>
              <a:t> A fragment containing customer data for a specific region may be accessed 1,000 times per day.</a:t>
            </a:r>
          </a:p>
        </p:txBody>
      </p:sp>
    </p:spTree>
    <p:extLst>
      <p:ext uri="{BB962C8B-B14F-4D97-AF65-F5344CB8AC3E}">
        <p14:creationId xmlns:p14="http://schemas.microsoft.com/office/powerpoint/2010/main" val="4125754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E845C-1118-5911-211E-4D7452410CC6}"/>
              </a:ext>
            </a:extLst>
          </p:cNvPr>
          <p:cNvSpPr txBox="1">
            <a:spLocks/>
          </p:cNvSpPr>
          <p:nvPr/>
        </p:nvSpPr>
        <p:spPr>
          <a:xfrm>
            <a:off x="2124245" y="374020"/>
            <a:ext cx="7943510" cy="822640"/>
          </a:xfrm>
          <a:custGeom>
            <a:avLst/>
            <a:gdLst>
              <a:gd name="connsiteX0" fmla="*/ 0 w 7943510"/>
              <a:gd name="connsiteY0" fmla="*/ 0 h 822640"/>
              <a:gd name="connsiteX1" fmla="*/ 726264 w 7943510"/>
              <a:gd name="connsiteY1" fmla="*/ 0 h 822640"/>
              <a:gd name="connsiteX2" fmla="*/ 1373092 w 7943510"/>
              <a:gd name="connsiteY2" fmla="*/ 0 h 822640"/>
              <a:gd name="connsiteX3" fmla="*/ 1781616 w 7943510"/>
              <a:gd name="connsiteY3" fmla="*/ 0 h 822640"/>
              <a:gd name="connsiteX4" fmla="*/ 2428444 w 7943510"/>
              <a:gd name="connsiteY4" fmla="*/ 0 h 822640"/>
              <a:gd name="connsiteX5" fmla="*/ 2916403 w 7943510"/>
              <a:gd name="connsiteY5" fmla="*/ 0 h 822640"/>
              <a:gd name="connsiteX6" fmla="*/ 3404361 w 7943510"/>
              <a:gd name="connsiteY6" fmla="*/ 0 h 822640"/>
              <a:gd name="connsiteX7" fmla="*/ 4051190 w 7943510"/>
              <a:gd name="connsiteY7" fmla="*/ 0 h 822640"/>
              <a:gd name="connsiteX8" fmla="*/ 4777454 w 7943510"/>
              <a:gd name="connsiteY8" fmla="*/ 0 h 822640"/>
              <a:gd name="connsiteX9" fmla="*/ 5106542 w 7943510"/>
              <a:gd name="connsiteY9" fmla="*/ 0 h 822640"/>
              <a:gd name="connsiteX10" fmla="*/ 5515066 w 7943510"/>
              <a:gd name="connsiteY10" fmla="*/ 0 h 822640"/>
              <a:gd name="connsiteX11" fmla="*/ 5844154 w 7943510"/>
              <a:gd name="connsiteY11" fmla="*/ 0 h 822640"/>
              <a:gd name="connsiteX12" fmla="*/ 6490982 w 7943510"/>
              <a:gd name="connsiteY12" fmla="*/ 0 h 822640"/>
              <a:gd name="connsiteX13" fmla="*/ 7137811 w 7943510"/>
              <a:gd name="connsiteY13" fmla="*/ 0 h 822640"/>
              <a:gd name="connsiteX14" fmla="*/ 7943510 w 7943510"/>
              <a:gd name="connsiteY14" fmla="*/ 0 h 822640"/>
              <a:gd name="connsiteX15" fmla="*/ 7943510 w 7943510"/>
              <a:gd name="connsiteY15" fmla="*/ 386641 h 822640"/>
              <a:gd name="connsiteX16" fmla="*/ 7943510 w 7943510"/>
              <a:gd name="connsiteY16" fmla="*/ 822640 h 822640"/>
              <a:gd name="connsiteX17" fmla="*/ 7217246 w 7943510"/>
              <a:gd name="connsiteY17" fmla="*/ 822640 h 822640"/>
              <a:gd name="connsiteX18" fmla="*/ 6888158 w 7943510"/>
              <a:gd name="connsiteY18" fmla="*/ 822640 h 822640"/>
              <a:gd name="connsiteX19" fmla="*/ 6241329 w 7943510"/>
              <a:gd name="connsiteY19" fmla="*/ 822640 h 822640"/>
              <a:gd name="connsiteX20" fmla="*/ 5673936 w 7943510"/>
              <a:gd name="connsiteY20" fmla="*/ 822640 h 822640"/>
              <a:gd name="connsiteX21" fmla="*/ 5265412 w 7943510"/>
              <a:gd name="connsiteY21" fmla="*/ 822640 h 822640"/>
              <a:gd name="connsiteX22" fmla="*/ 4698019 w 7943510"/>
              <a:gd name="connsiteY22" fmla="*/ 822640 h 822640"/>
              <a:gd name="connsiteX23" fmla="*/ 3971755 w 7943510"/>
              <a:gd name="connsiteY23" fmla="*/ 822640 h 822640"/>
              <a:gd name="connsiteX24" fmla="*/ 3404361 w 7943510"/>
              <a:gd name="connsiteY24" fmla="*/ 822640 h 822640"/>
              <a:gd name="connsiteX25" fmla="*/ 3075273 w 7943510"/>
              <a:gd name="connsiteY25" fmla="*/ 822640 h 822640"/>
              <a:gd name="connsiteX26" fmla="*/ 2507880 w 7943510"/>
              <a:gd name="connsiteY26" fmla="*/ 822640 h 822640"/>
              <a:gd name="connsiteX27" fmla="*/ 2099356 w 7943510"/>
              <a:gd name="connsiteY27" fmla="*/ 822640 h 822640"/>
              <a:gd name="connsiteX28" fmla="*/ 1531963 w 7943510"/>
              <a:gd name="connsiteY28" fmla="*/ 822640 h 822640"/>
              <a:gd name="connsiteX29" fmla="*/ 1044004 w 7943510"/>
              <a:gd name="connsiteY29" fmla="*/ 822640 h 822640"/>
              <a:gd name="connsiteX30" fmla="*/ 635481 w 7943510"/>
              <a:gd name="connsiteY30" fmla="*/ 822640 h 822640"/>
              <a:gd name="connsiteX31" fmla="*/ 0 w 7943510"/>
              <a:gd name="connsiteY31" fmla="*/ 822640 h 822640"/>
              <a:gd name="connsiteX32" fmla="*/ 0 w 7943510"/>
              <a:gd name="connsiteY32" fmla="*/ 411320 h 822640"/>
              <a:gd name="connsiteX33" fmla="*/ 0 w 7943510"/>
              <a:gd name="connsiteY33" fmla="*/ 0 h 82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3510" h="822640" fill="none" extrusionOk="0">
                <a:moveTo>
                  <a:pt x="0" y="0"/>
                </a:moveTo>
                <a:cubicBezTo>
                  <a:pt x="283021" y="-78410"/>
                  <a:pt x="510560" y="8533"/>
                  <a:pt x="726264" y="0"/>
                </a:cubicBezTo>
                <a:cubicBezTo>
                  <a:pt x="941968" y="-8533"/>
                  <a:pt x="1150119" y="72031"/>
                  <a:pt x="1373092" y="0"/>
                </a:cubicBezTo>
                <a:cubicBezTo>
                  <a:pt x="1596065" y="-72031"/>
                  <a:pt x="1670941" y="48482"/>
                  <a:pt x="1781616" y="0"/>
                </a:cubicBezTo>
                <a:cubicBezTo>
                  <a:pt x="1892291" y="-48482"/>
                  <a:pt x="2193735" y="46307"/>
                  <a:pt x="2428444" y="0"/>
                </a:cubicBezTo>
                <a:cubicBezTo>
                  <a:pt x="2663153" y="-46307"/>
                  <a:pt x="2718272" y="50409"/>
                  <a:pt x="2916403" y="0"/>
                </a:cubicBezTo>
                <a:cubicBezTo>
                  <a:pt x="3114534" y="-50409"/>
                  <a:pt x="3242609" y="10174"/>
                  <a:pt x="3404361" y="0"/>
                </a:cubicBezTo>
                <a:cubicBezTo>
                  <a:pt x="3566113" y="-10174"/>
                  <a:pt x="3734974" y="35193"/>
                  <a:pt x="4051190" y="0"/>
                </a:cubicBezTo>
                <a:cubicBezTo>
                  <a:pt x="4367406" y="-35193"/>
                  <a:pt x="4549917" y="28459"/>
                  <a:pt x="4777454" y="0"/>
                </a:cubicBezTo>
                <a:cubicBezTo>
                  <a:pt x="5004991" y="-28459"/>
                  <a:pt x="4943299" y="26854"/>
                  <a:pt x="5106542" y="0"/>
                </a:cubicBezTo>
                <a:cubicBezTo>
                  <a:pt x="5269785" y="-26854"/>
                  <a:pt x="5358881" y="32775"/>
                  <a:pt x="5515066" y="0"/>
                </a:cubicBezTo>
                <a:cubicBezTo>
                  <a:pt x="5671251" y="-32775"/>
                  <a:pt x="5764566" y="1295"/>
                  <a:pt x="5844154" y="0"/>
                </a:cubicBezTo>
                <a:cubicBezTo>
                  <a:pt x="5923742" y="-1295"/>
                  <a:pt x="6206380" y="4831"/>
                  <a:pt x="6490982" y="0"/>
                </a:cubicBezTo>
                <a:cubicBezTo>
                  <a:pt x="6775584" y="-4831"/>
                  <a:pt x="6945980" y="37347"/>
                  <a:pt x="7137811" y="0"/>
                </a:cubicBezTo>
                <a:cubicBezTo>
                  <a:pt x="7329642" y="-37347"/>
                  <a:pt x="7676684" y="46636"/>
                  <a:pt x="7943510" y="0"/>
                </a:cubicBezTo>
                <a:cubicBezTo>
                  <a:pt x="7971962" y="135372"/>
                  <a:pt x="7921044" y="270205"/>
                  <a:pt x="7943510" y="386641"/>
                </a:cubicBezTo>
                <a:cubicBezTo>
                  <a:pt x="7965976" y="503077"/>
                  <a:pt x="7894807" y="704899"/>
                  <a:pt x="7943510" y="822640"/>
                </a:cubicBezTo>
                <a:cubicBezTo>
                  <a:pt x="7638412" y="842830"/>
                  <a:pt x="7455605" y="818503"/>
                  <a:pt x="7217246" y="822640"/>
                </a:cubicBezTo>
                <a:cubicBezTo>
                  <a:pt x="6978887" y="826777"/>
                  <a:pt x="7029531" y="815803"/>
                  <a:pt x="6888158" y="822640"/>
                </a:cubicBezTo>
                <a:cubicBezTo>
                  <a:pt x="6746785" y="829477"/>
                  <a:pt x="6514927" y="822101"/>
                  <a:pt x="6241329" y="822640"/>
                </a:cubicBezTo>
                <a:cubicBezTo>
                  <a:pt x="5967731" y="823179"/>
                  <a:pt x="5834821" y="812870"/>
                  <a:pt x="5673936" y="822640"/>
                </a:cubicBezTo>
                <a:cubicBezTo>
                  <a:pt x="5513051" y="832410"/>
                  <a:pt x="5398294" y="781124"/>
                  <a:pt x="5265412" y="822640"/>
                </a:cubicBezTo>
                <a:cubicBezTo>
                  <a:pt x="5132530" y="864156"/>
                  <a:pt x="4947410" y="813289"/>
                  <a:pt x="4698019" y="822640"/>
                </a:cubicBezTo>
                <a:cubicBezTo>
                  <a:pt x="4448628" y="831991"/>
                  <a:pt x="4334462" y="794907"/>
                  <a:pt x="3971755" y="822640"/>
                </a:cubicBezTo>
                <a:cubicBezTo>
                  <a:pt x="3609048" y="850373"/>
                  <a:pt x="3616245" y="789873"/>
                  <a:pt x="3404361" y="822640"/>
                </a:cubicBezTo>
                <a:cubicBezTo>
                  <a:pt x="3192477" y="855407"/>
                  <a:pt x="3191746" y="807155"/>
                  <a:pt x="3075273" y="822640"/>
                </a:cubicBezTo>
                <a:cubicBezTo>
                  <a:pt x="2958800" y="838125"/>
                  <a:pt x="2756519" y="817788"/>
                  <a:pt x="2507880" y="822640"/>
                </a:cubicBezTo>
                <a:cubicBezTo>
                  <a:pt x="2259241" y="827492"/>
                  <a:pt x="2292537" y="801098"/>
                  <a:pt x="2099356" y="822640"/>
                </a:cubicBezTo>
                <a:cubicBezTo>
                  <a:pt x="1906175" y="844182"/>
                  <a:pt x="1772965" y="770367"/>
                  <a:pt x="1531963" y="822640"/>
                </a:cubicBezTo>
                <a:cubicBezTo>
                  <a:pt x="1290961" y="874913"/>
                  <a:pt x="1243474" y="806003"/>
                  <a:pt x="1044004" y="822640"/>
                </a:cubicBezTo>
                <a:cubicBezTo>
                  <a:pt x="844534" y="839277"/>
                  <a:pt x="827518" y="785032"/>
                  <a:pt x="635481" y="822640"/>
                </a:cubicBezTo>
                <a:cubicBezTo>
                  <a:pt x="443444" y="860248"/>
                  <a:pt x="146032" y="798803"/>
                  <a:pt x="0" y="822640"/>
                </a:cubicBezTo>
                <a:cubicBezTo>
                  <a:pt x="-25857" y="636667"/>
                  <a:pt x="12082" y="568347"/>
                  <a:pt x="0" y="411320"/>
                </a:cubicBezTo>
                <a:cubicBezTo>
                  <a:pt x="-12082" y="254293"/>
                  <a:pt x="29036" y="123773"/>
                  <a:pt x="0" y="0"/>
                </a:cubicBezTo>
                <a:close/>
              </a:path>
              <a:path w="7943510" h="822640" stroke="0" extrusionOk="0">
                <a:moveTo>
                  <a:pt x="0" y="0"/>
                </a:moveTo>
                <a:cubicBezTo>
                  <a:pt x="255983" y="-27120"/>
                  <a:pt x="542888" y="5556"/>
                  <a:pt x="726264" y="0"/>
                </a:cubicBezTo>
                <a:cubicBezTo>
                  <a:pt x="909640" y="-5556"/>
                  <a:pt x="1066687" y="46548"/>
                  <a:pt x="1214222" y="0"/>
                </a:cubicBezTo>
                <a:cubicBezTo>
                  <a:pt x="1361757" y="-46548"/>
                  <a:pt x="1675887" y="55595"/>
                  <a:pt x="1940486" y="0"/>
                </a:cubicBezTo>
                <a:cubicBezTo>
                  <a:pt x="2205085" y="-55595"/>
                  <a:pt x="2319392" y="10081"/>
                  <a:pt x="2587315" y="0"/>
                </a:cubicBezTo>
                <a:cubicBezTo>
                  <a:pt x="2855238" y="-10081"/>
                  <a:pt x="2782032" y="12451"/>
                  <a:pt x="2916403" y="0"/>
                </a:cubicBezTo>
                <a:cubicBezTo>
                  <a:pt x="3050774" y="-12451"/>
                  <a:pt x="3495429" y="83058"/>
                  <a:pt x="3642667" y="0"/>
                </a:cubicBezTo>
                <a:cubicBezTo>
                  <a:pt x="3789905" y="-83058"/>
                  <a:pt x="4118892" y="60005"/>
                  <a:pt x="4368930" y="0"/>
                </a:cubicBezTo>
                <a:cubicBezTo>
                  <a:pt x="4618968" y="-60005"/>
                  <a:pt x="4862876" y="36870"/>
                  <a:pt x="5095194" y="0"/>
                </a:cubicBezTo>
                <a:cubicBezTo>
                  <a:pt x="5327512" y="-36870"/>
                  <a:pt x="5369398" y="18553"/>
                  <a:pt x="5503718" y="0"/>
                </a:cubicBezTo>
                <a:cubicBezTo>
                  <a:pt x="5638038" y="-18553"/>
                  <a:pt x="6016844" y="73384"/>
                  <a:pt x="6150546" y="0"/>
                </a:cubicBezTo>
                <a:cubicBezTo>
                  <a:pt x="6284248" y="-73384"/>
                  <a:pt x="6328822" y="3208"/>
                  <a:pt x="6479635" y="0"/>
                </a:cubicBezTo>
                <a:cubicBezTo>
                  <a:pt x="6630448" y="-3208"/>
                  <a:pt x="6724734" y="16062"/>
                  <a:pt x="6967593" y="0"/>
                </a:cubicBezTo>
                <a:cubicBezTo>
                  <a:pt x="7210452" y="-16062"/>
                  <a:pt x="7273197" y="22061"/>
                  <a:pt x="7376116" y="0"/>
                </a:cubicBezTo>
                <a:cubicBezTo>
                  <a:pt x="7479035" y="-22061"/>
                  <a:pt x="7810050" y="11343"/>
                  <a:pt x="7943510" y="0"/>
                </a:cubicBezTo>
                <a:cubicBezTo>
                  <a:pt x="7952030" y="196665"/>
                  <a:pt x="7910053" y="318190"/>
                  <a:pt x="7943510" y="427773"/>
                </a:cubicBezTo>
                <a:cubicBezTo>
                  <a:pt x="7976967" y="537356"/>
                  <a:pt x="7940896" y="734610"/>
                  <a:pt x="7943510" y="822640"/>
                </a:cubicBezTo>
                <a:cubicBezTo>
                  <a:pt x="7856883" y="824589"/>
                  <a:pt x="7741741" y="808128"/>
                  <a:pt x="7614422" y="822640"/>
                </a:cubicBezTo>
                <a:cubicBezTo>
                  <a:pt x="7487103" y="837152"/>
                  <a:pt x="7223005" y="807888"/>
                  <a:pt x="6967593" y="822640"/>
                </a:cubicBezTo>
                <a:cubicBezTo>
                  <a:pt x="6712181" y="837392"/>
                  <a:pt x="6757138" y="801168"/>
                  <a:pt x="6638505" y="822640"/>
                </a:cubicBezTo>
                <a:cubicBezTo>
                  <a:pt x="6519872" y="844112"/>
                  <a:pt x="6311641" y="777074"/>
                  <a:pt x="6150546" y="822640"/>
                </a:cubicBezTo>
                <a:cubicBezTo>
                  <a:pt x="5989451" y="868206"/>
                  <a:pt x="5752751" y="776201"/>
                  <a:pt x="5583153" y="822640"/>
                </a:cubicBezTo>
                <a:cubicBezTo>
                  <a:pt x="5413555" y="869079"/>
                  <a:pt x="5189440" y="801511"/>
                  <a:pt x="5015759" y="822640"/>
                </a:cubicBezTo>
                <a:cubicBezTo>
                  <a:pt x="4842078" y="843769"/>
                  <a:pt x="4722237" y="817408"/>
                  <a:pt x="4527801" y="822640"/>
                </a:cubicBezTo>
                <a:cubicBezTo>
                  <a:pt x="4333365" y="827872"/>
                  <a:pt x="4163836" y="820876"/>
                  <a:pt x="3960407" y="822640"/>
                </a:cubicBezTo>
                <a:cubicBezTo>
                  <a:pt x="3756978" y="824404"/>
                  <a:pt x="3521016" y="796720"/>
                  <a:pt x="3393014" y="822640"/>
                </a:cubicBezTo>
                <a:cubicBezTo>
                  <a:pt x="3265012" y="848560"/>
                  <a:pt x="2998549" y="761780"/>
                  <a:pt x="2825620" y="822640"/>
                </a:cubicBezTo>
                <a:cubicBezTo>
                  <a:pt x="2652691" y="883500"/>
                  <a:pt x="2316532" y="738075"/>
                  <a:pt x="2099356" y="822640"/>
                </a:cubicBezTo>
                <a:cubicBezTo>
                  <a:pt x="1882180" y="907205"/>
                  <a:pt x="1853961" y="778254"/>
                  <a:pt x="1611398" y="822640"/>
                </a:cubicBezTo>
                <a:cubicBezTo>
                  <a:pt x="1368835" y="867026"/>
                  <a:pt x="1267459" y="757802"/>
                  <a:pt x="1044004" y="822640"/>
                </a:cubicBezTo>
                <a:cubicBezTo>
                  <a:pt x="820549" y="887478"/>
                  <a:pt x="314623" y="769138"/>
                  <a:pt x="0" y="822640"/>
                </a:cubicBezTo>
                <a:cubicBezTo>
                  <a:pt x="-23053" y="733924"/>
                  <a:pt x="33587" y="552431"/>
                  <a:pt x="0" y="394867"/>
                </a:cubicBezTo>
                <a:cubicBezTo>
                  <a:pt x="-33587" y="237303"/>
                  <a:pt x="9865" y="81014"/>
                  <a:pt x="0" y="0"/>
                </a:cubicBezTo>
                <a:close/>
              </a:path>
            </a:pathLst>
          </a:custGeom>
          <a:ln w="6350" cap="flat" cmpd="sng" algn="in">
            <a:solidFill>
              <a:schemeClr val="accent2"/>
            </a:solidFill>
            <a:prstDash val="solid"/>
            <a:extLst>
              <a:ext uri="{C807C97D-BFC1-408E-A445-0C87EB9F89A2}">
                <ask:lineSketchStyleProps xmlns:ask="http://schemas.microsoft.com/office/drawing/2018/sketchyshapes" sd="4154122828">
                  <a:prstGeom prst="rect">
                    <a:avLst/>
                  </a:prstGeom>
                  <ask:type>
                    <ask:lineSketchScribble/>
                  </ask:type>
                </ask:lineSketchStyleProps>
              </a:ext>
            </a:extLst>
          </a:ln>
          <a:effectLst>
            <a:glow rad="63500">
              <a:schemeClr val="accent6">
                <a:satMod val="175000"/>
                <a:alpha val="40000"/>
              </a:schemeClr>
            </a:glow>
          </a:effectLst>
        </p:spPr>
        <p:style>
          <a:lnRef idx="1">
            <a:schemeClr val="accent2"/>
          </a:lnRef>
          <a:fillRef idx="3">
            <a:schemeClr val="accent2"/>
          </a:fillRef>
          <a:effectRef idx="2">
            <a:schemeClr val="accent2"/>
          </a:effectRef>
          <a:fontRef idx="minor">
            <a:schemeClr val="lt1"/>
          </a:fontRef>
        </p:style>
        <p:txBody>
          <a:bodyPr anchor="ctr"/>
          <a:lstStyle>
            <a:lvl1pPr algn="l" defTabSz="914400" rtl="0" eaLnBrk="1" latinLnBrk="0" hangingPunct="1">
              <a:lnSpc>
                <a:spcPct val="89000"/>
              </a:lnSpc>
              <a:spcBef>
                <a:spcPct val="0"/>
              </a:spcBef>
              <a:buNone/>
              <a:defRPr sz="4400" kern="120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600" b="1" dirty="0">
                <a:latin typeface="Algerian" panose="04020705040A02060702" pitchFamily="82" charset="0"/>
              </a:rPr>
              <a:t>Qualitative information</a:t>
            </a:r>
            <a:endParaRPr lang="en-IN" sz="3600" b="1" dirty="0">
              <a:latin typeface="Algerian" panose="04020705040A02060702" pitchFamily="82" charset="0"/>
            </a:endParaRPr>
          </a:p>
        </p:txBody>
      </p:sp>
      <p:sp>
        <p:nvSpPr>
          <p:cNvPr id="3" name="Speech Bubble: Rectangle with Corners Rounded 2">
            <a:extLst>
              <a:ext uri="{FF2B5EF4-FFF2-40B4-BE49-F238E27FC236}">
                <a16:creationId xmlns:a16="http://schemas.microsoft.com/office/drawing/2014/main" id="{384F2B91-D268-F931-7882-9E4A0F7F7151}"/>
              </a:ext>
            </a:extLst>
          </p:cNvPr>
          <p:cNvSpPr/>
          <p:nvPr/>
        </p:nvSpPr>
        <p:spPr>
          <a:xfrm>
            <a:off x="752474" y="1428750"/>
            <a:ext cx="6619875" cy="5099365"/>
          </a:xfrm>
          <a:prstGeom prst="wedgeRoundRectCallout">
            <a:avLst>
              <a:gd name="adj1" fmla="val -21903"/>
              <a:gd name="adj2" fmla="val 54079"/>
              <a:gd name="adj3" fmla="val 16667"/>
            </a:avLst>
          </a:prstGeom>
          <a:noFill/>
          <a:ln>
            <a:noFill/>
          </a:ln>
        </p:spPr>
        <p:style>
          <a:lnRef idx="1">
            <a:schemeClr val="accent6"/>
          </a:lnRef>
          <a:fillRef idx="2">
            <a:schemeClr val="accent6"/>
          </a:fillRef>
          <a:effectRef idx="1">
            <a:schemeClr val="accent6"/>
          </a:effectRef>
          <a:fontRef idx="minor">
            <a:schemeClr val="dk1"/>
          </a:fontRef>
        </p:style>
        <p:txBody>
          <a:bodyPr rtlCol="0" anchor="ctr"/>
          <a:lstStyle/>
          <a:p>
            <a:pPr algn="just"/>
            <a:r>
              <a:rPr lang="en-US" sz="1600" dirty="0">
                <a:latin typeface="Arial Rounded MT Bold" panose="020F0704030504030204" pitchFamily="34" charset="0"/>
              </a:rPr>
              <a:t>Qualitative aspects of fragmentation in a </a:t>
            </a:r>
            <a:r>
              <a:rPr lang="en-US" sz="1600" b="1" dirty="0">
                <a:latin typeface="Arial Rounded MT Bold" panose="020F0704030504030204" pitchFamily="34" charset="0"/>
              </a:rPr>
              <a:t>Distributed DBMS</a:t>
            </a:r>
            <a:r>
              <a:rPr lang="en-US" sz="1600" dirty="0">
                <a:latin typeface="Arial Rounded MT Bold" panose="020F0704030504030204" pitchFamily="34" charset="0"/>
              </a:rPr>
              <a:t> focus on the logical and structural effectiveness of data distribution. Key considerations include:</a:t>
            </a:r>
          </a:p>
          <a:p>
            <a:pPr algn="just"/>
            <a:endParaRPr lang="en-US" sz="1600" dirty="0">
              <a:latin typeface="Arial Rounded MT Bold" panose="020F0704030504030204" pitchFamily="34" charset="0"/>
            </a:endParaRPr>
          </a:p>
          <a:p>
            <a:pPr marL="742950" lvl="1" indent="-285750" algn="just">
              <a:buFont typeface="Wingdings" panose="05000000000000000000" pitchFamily="2" charset="2"/>
              <a:buChar char="q"/>
            </a:pPr>
            <a:r>
              <a:rPr lang="en-US" sz="1600" b="1" dirty="0">
                <a:latin typeface="Arial Rounded MT Bold" panose="020F0704030504030204" pitchFamily="34" charset="0"/>
              </a:rPr>
              <a:t>Data Locality:</a:t>
            </a:r>
            <a:r>
              <a:rPr lang="en-US" sz="1600" dirty="0">
                <a:latin typeface="Arial Rounded MT Bold" panose="020F0704030504030204" pitchFamily="34" charset="0"/>
              </a:rPr>
              <a:t> Ensures frequently accessed data is placed close to users to improve performance.</a:t>
            </a:r>
          </a:p>
          <a:p>
            <a:pPr marL="742950" lvl="1" indent="-285750" algn="just">
              <a:buFont typeface="Wingdings" panose="05000000000000000000" pitchFamily="2" charset="2"/>
              <a:buChar char="q"/>
            </a:pPr>
            <a:r>
              <a:rPr lang="en-US" sz="1600" b="1" dirty="0">
                <a:latin typeface="Arial Rounded MT Bold" panose="020F0704030504030204" pitchFamily="34" charset="0"/>
              </a:rPr>
              <a:t>Scalability:</a:t>
            </a:r>
            <a:r>
              <a:rPr lang="en-US" sz="1600" dirty="0">
                <a:latin typeface="Arial Rounded MT Bold" panose="020F0704030504030204" pitchFamily="34" charset="0"/>
              </a:rPr>
              <a:t> Supports system growth by enabling efficient distribution of data across multiple sites.</a:t>
            </a:r>
          </a:p>
          <a:p>
            <a:pPr marL="742950" lvl="1" indent="-285750" algn="just">
              <a:buFont typeface="Wingdings" panose="05000000000000000000" pitchFamily="2" charset="2"/>
              <a:buChar char="q"/>
            </a:pPr>
            <a:r>
              <a:rPr lang="en-US" sz="1600" b="1" dirty="0">
                <a:latin typeface="Arial Rounded MT Bold" panose="020F0704030504030204" pitchFamily="34" charset="0"/>
              </a:rPr>
              <a:t>Reliability &amp; Availability:</a:t>
            </a:r>
            <a:r>
              <a:rPr lang="en-US" sz="1600" dirty="0">
                <a:latin typeface="Arial Rounded MT Bold" panose="020F0704030504030204" pitchFamily="34" charset="0"/>
              </a:rPr>
              <a:t> Proper fragmentation enhances fault tolerance and ensures data availability.</a:t>
            </a:r>
          </a:p>
          <a:p>
            <a:pPr marL="742950" lvl="1" indent="-285750" algn="just">
              <a:buFont typeface="Wingdings" panose="05000000000000000000" pitchFamily="2" charset="2"/>
              <a:buChar char="q"/>
            </a:pPr>
            <a:r>
              <a:rPr lang="en-US" sz="1600" b="1" dirty="0">
                <a:latin typeface="Arial Rounded MT Bold" panose="020F0704030504030204" pitchFamily="34" charset="0"/>
              </a:rPr>
              <a:t>Consistency:</a:t>
            </a:r>
            <a:r>
              <a:rPr lang="en-US" sz="1600" dirty="0">
                <a:latin typeface="Arial Rounded MT Bold" panose="020F0704030504030204" pitchFamily="34" charset="0"/>
              </a:rPr>
              <a:t> Maintains data integrity by minimizing redundancy and synchronization issues.</a:t>
            </a:r>
          </a:p>
          <a:p>
            <a:pPr marL="742950" lvl="1" indent="-285750" algn="just">
              <a:buFont typeface="Wingdings" panose="05000000000000000000" pitchFamily="2" charset="2"/>
              <a:buChar char="q"/>
            </a:pPr>
            <a:r>
              <a:rPr lang="en-US" sz="1600" b="1" dirty="0">
                <a:latin typeface="Arial Rounded MT Bold" panose="020F0704030504030204" pitchFamily="34" charset="0"/>
              </a:rPr>
              <a:t>Query Optimization:</a:t>
            </a:r>
            <a:r>
              <a:rPr lang="en-US" sz="1600" dirty="0">
                <a:latin typeface="Arial Rounded MT Bold" panose="020F0704030504030204" pitchFamily="34" charset="0"/>
              </a:rPr>
              <a:t> Well-designed fragmentation reduces query processing time by eliminating irrelevant data retrieval.</a:t>
            </a:r>
          </a:p>
          <a:p>
            <a:pPr marL="742950" lvl="1" indent="-285750" algn="just">
              <a:buFont typeface="Wingdings" panose="05000000000000000000" pitchFamily="2" charset="2"/>
              <a:buChar char="q"/>
            </a:pPr>
            <a:endParaRPr lang="en-US" sz="1600" dirty="0">
              <a:latin typeface="Arial Rounded MT Bold" panose="020F0704030504030204" pitchFamily="34" charset="0"/>
            </a:endParaRPr>
          </a:p>
          <a:p>
            <a:pPr algn="just"/>
            <a:r>
              <a:rPr lang="en-US" sz="1600" dirty="0">
                <a:latin typeface="Arial Rounded MT Bold" panose="020F0704030504030204" pitchFamily="34" charset="0"/>
              </a:rPr>
              <a:t>A well-planned fragmentation strategy </a:t>
            </a:r>
            <a:r>
              <a:rPr lang="en-US" sz="1600" b="1" dirty="0">
                <a:latin typeface="Arial Rounded MT Bold" panose="020F0704030504030204" pitchFamily="34" charset="0"/>
              </a:rPr>
              <a:t>enhances system efficiency, reliability, and user experience</a:t>
            </a:r>
            <a:r>
              <a:rPr lang="en-US" sz="1600" dirty="0">
                <a:latin typeface="Arial Rounded MT Bold" panose="020F0704030504030204" pitchFamily="34" charset="0"/>
              </a:rPr>
              <a:t> in distributed databases.</a:t>
            </a:r>
          </a:p>
        </p:txBody>
      </p:sp>
      <p:pic>
        <p:nvPicPr>
          <p:cNvPr id="5" name="Picture 4">
            <a:extLst>
              <a:ext uri="{FF2B5EF4-FFF2-40B4-BE49-F238E27FC236}">
                <a16:creationId xmlns:a16="http://schemas.microsoft.com/office/drawing/2014/main" id="{AE7EA535-A2BD-7288-912F-1052E735BC75}"/>
              </a:ext>
            </a:extLst>
          </p:cNvPr>
          <p:cNvPicPr>
            <a:picLocks noChangeAspect="1"/>
          </p:cNvPicPr>
          <p:nvPr/>
        </p:nvPicPr>
        <p:blipFill>
          <a:blip r:embed="rId2"/>
          <a:stretch>
            <a:fillRect/>
          </a:stretch>
        </p:blipFill>
        <p:spPr>
          <a:xfrm>
            <a:off x="7372349" y="1676399"/>
            <a:ext cx="4467225" cy="4467225"/>
          </a:xfrm>
          <a:prstGeom prst="rect">
            <a:avLst/>
          </a:prstGeom>
        </p:spPr>
      </p:pic>
    </p:spTree>
    <p:extLst>
      <p:ext uri="{BB962C8B-B14F-4D97-AF65-F5344CB8AC3E}">
        <p14:creationId xmlns:p14="http://schemas.microsoft.com/office/powerpoint/2010/main" val="4098281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9A1E6CD7-E197-E61D-B09B-1C9FA16CA32B}"/>
              </a:ext>
            </a:extLst>
          </p:cNvPr>
          <p:cNvSpPr txBox="1">
            <a:spLocks/>
          </p:cNvSpPr>
          <p:nvPr/>
        </p:nvSpPr>
        <p:spPr>
          <a:xfrm>
            <a:off x="3128031" y="1257845"/>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Completeness Parameter</a:t>
            </a:r>
            <a:endParaRPr lang="en-IN" sz="2400" b="1" dirty="0">
              <a:latin typeface="Arial Black" panose="020B0A04020102020204" pitchFamily="34" charset="0"/>
            </a:endParaRPr>
          </a:p>
        </p:txBody>
      </p:sp>
      <p:pic>
        <p:nvPicPr>
          <p:cNvPr id="5" name="Picture 4">
            <a:extLst>
              <a:ext uri="{FF2B5EF4-FFF2-40B4-BE49-F238E27FC236}">
                <a16:creationId xmlns:a16="http://schemas.microsoft.com/office/drawing/2014/main" id="{FB28BFF9-C164-42D9-955A-F61E2B29C021}"/>
              </a:ext>
            </a:extLst>
          </p:cNvPr>
          <p:cNvPicPr>
            <a:picLocks noChangeAspect="1"/>
          </p:cNvPicPr>
          <p:nvPr/>
        </p:nvPicPr>
        <p:blipFill>
          <a:blip r:embed="rId2"/>
          <a:stretch>
            <a:fillRect/>
          </a:stretch>
        </p:blipFill>
        <p:spPr>
          <a:xfrm>
            <a:off x="2103722" y="1257844"/>
            <a:ext cx="643480" cy="580481"/>
          </a:xfrm>
          <a:prstGeom prst="rect">
            <a:avLst/>
          </a:prstGeom>
          <a:effectLst>
            <a:innerShdw blurRad="63500" dist="50800">
              <a:prstClr val="black">
                <a:alpha val="50000"/>
              </a:prstClr>
            </a:innerShdw>
          </a:effectLst>
        </p:spPr>
      </p:pic>
      <p:sp>
        <p:nvSpPr>
          <p:cNvPr id="6" name="TextBox 5">
            <a:extLst>
              <a:ext uri="{FF2B5EF4-FFF2-40B4-BE49-F238E27FC236}">
                <a16:creationId xmlns:a16="http://schemas.microsoft.com/office/drawing/2014/main" id="{2453A58F-ED14-98EE-677C-60BA5EC27D41}"/>
              </a:ext>
            </a:extLst>
          </p:cNvPr>
          <p:cNvSpPr txBox="1"/>
          <p:nvPr/>
        </p:nvSpPr>
        <p:spPr>
          <a:xfrm>
            <a:off x="1463115" y="1985935"/>
            <a:ext cx="9265770" cy="3502837"/>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Definition:</a:t>
            </a:r>
            <a:r>
              <a:rPr lang="en-US" sz="1700" dirty="0">
                <a:latin typeface="Arial Rounded MT Bold" panose="020F0704030504030204" pitchFamily="34" charset="0"/>
              </a:rPr>
              <a:t> Ensures that when a relation is fragmented, no data is lost—i.e., the union of all fragments reconstructs the original relation.</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Qualitative value:</a:t>
            </a:r>
            <a:r>
              <a:rPr lang="en-US" sz="1700" b="1" dirty="0">
                <a:latin typeface="Arial Rounded MT Bold" panose="020F0704030504030204" pitchFamily="34" charset="0"/>
              </a:rPr>
              <a:t> </a:t>
            </a:r>
            <a:r>
              <a:rPr lang="en-US" sz="1700" dirty="0">
                <a:latin typeface="Arial Rounded MT Bold" panose="020F0704030504030204" pitchFamily="34" charset="0"/>
              </a:rPr>
              <a:t>A design principle that ensures no data loss during fragmentation.</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Usage:</a:t>
            </a:r>
          </a:p>
          <a:p>
            <a:pPr marL="742950" lvl="1" indent="-285750" algn="just">
              <a:buFont typeface="Wingdings" panose="05000000000000000000" pitchFamily="2" charset="2"/>
              <a:buChar char="ü"/>
            </a:pPr>
            <a:r>
              <a:rPr lang="en-US" sz="1700" dirty="0">
                <a:latin typeface="Arial Rounded MT Bold" panose="020F0704030504030204" pitchFamily="34" charset="0"/>
              </a:rPr>
              <a:t>Guarantees that fragmentation does not exclude any tuples.</a:t>
            </a:r>
          </a:p>
          <a:p>
            <a:pPr marL="742950" lvl="1" indent="-285750" algn="just">
              <a:buFont typeface="Wingdings" panose="05000000000000000000" pitchFamily="2" charset="2"/>
              <a:buChar char="ü"/>
            </a:pPr>
            <a:r>
              <a:rPr lang="en-US" sz="1700" dirty="0">
                <a:latin typeface="Arial Rounded MT Bold" panose="020F0704030504030204" pitchFamily="34" charset="0"/>
              </a:rPr>
              <a:t>Affects query correctness and data integrity.</a:t>
            </a:r>
          </a:p>
          <a:p>
            <a:pPr marL="742950" lvl="1" indent="-285750" algn="just">
              <a:buFont typeface="Wingdings" panose="05000000000000000000" pitchFamily="2" charset="2"/>
              <a:buChar char="ü"/>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Example:</a:t>
            </a:r>
            <a:r>
              <a:rPr lang="en-US" sz="1700" dirty="0">
                <a:latin typeface="Arial Rounded MT Bold" panose="020F0704030504030204" pitchFamily="34" charset="0"/>
              </a:rPr>
              <a:t> A fragmentation strategy must ensure that all customer records are preserved across fragments, even if they are distributed geographically.</a:t>
            </a:r>
          </a:p>
        </p:txBody>
      </p:sp>
    </p:spTree>
    <p:extLst>
      <p:ext uri="{BB962C8B-B14F-4D97-AF65-F5344CB8AC3E}">
        <p14:creationId xmlns:p14="http://schemas.microsoft.com/office/powerpoint/2010/main" val="225650892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purl.org/dc/dcmitype/"/>
    <ds:schemaRef ds:uri="http://schemas.microsoft.com/office/2006/metadata/properties"/>
    <ds:schemaRef ds:uri="http://schemas.openxmlformats.org/package/2006/metadata/core-properties"/>
    <ds:schemaRef ds:uri="http://schemas.microsoft.com/office/2006/documentManagement/types"/>
    <ds:schemaRef ds:uri="http://purl.org/dc/terms/"/>
    <ds:schemaRef ds:uri="http://purl.org/dc/elements/1.1/"/>
    <ds:schemaRef ds:uri="16c05727-aa75-4e4a-9b5f-8a80a1165891"/>
    <ds:schemaRef ds:uri="71af3243-3dd4-4a8d-8c0d-dd76da1f02a5"/>
    <ds:schemaRef ds:uri="http://www.w3.org/XML/1998/namespace"/>
    <ds:schemaRef ds:uri="http://schemas.microsoft.com/office/infopath/2007/PartnerControls"/>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429</TotalTime>
  <Words>1215</Words>
  <Application>Microsoft Office PowerPoint</Application>
  <PresentationFormat>Widescreen</PresentationFormat>
  <Paragraphs>207</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Algerian</vt:lpstr>
      <vt:lpstr>Arial</vt:lpstr>
      <vt:lpstr>Arial Black</vt:lpstr>
      <vt:lpstr>Arial Rounded MT Bold</vt:lpstr>
      <vt:lpstr>Calibri</vt:lpstr>
      <vt:lpstr>Cambria Math</vt:lpstr>
      <vt:lpstr>Franklin Gothic Book</vt:lpstr>
      <vt:lpstr>Wingdings</vt:lpstr>
      <vt:lpstr>Crop</vt:lpstr>
      <vt:lpstr>PowerPoint Presentation</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Abhirup Bag</dc:creator>
  <cp:lastModifiedBy>Abhirup Bag</cp:lastModifiedBy>
  <cp:revision>2</cp:revision>
  <dcterms:created xsi:type="dcterms:W3CDTF">2025-02-23T08:15:45Z</dcterms:created>
  <dcterms:modified xsi:type="dcterms:W3CDTF">2025-02-23T15:24:52Z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